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7"/>
  </p:notesMasterIdLst>
  <p:sldIdLst>
    <p:sldId id="283" r:id="rId2"/>
    <p:sldId id="258" r:id="rId3"/>
    <p:sldId id="269" r:id="rId4"/>
    <p:sldId id="270" r:id="rId5"/>
    <p:sldId id="272" r:id="rId6"/>
    <p:sldId id="273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95" r:id="rId17"/>
    <p:sldId id="318" r:id="rId18"/>
    <p:sldId id="316" r:id="rId19"/>
    <p:sldId id="306" r:id="rId20"/>
    <p:sldId id="298" r:id="rId21"/>
    <p:sldId id="299" r:id="rId22"/>
    <p:sldId id="300" r:id="rId23"/>
    <p:sldId id="301" r:id="rId24"/>
    <p:sldId id="313" r:id="rId25"/>
    <p:sldId id="314" r:id="rId26"/>
    <p:sldId id="297" r:id="rId27"/>
    <p:sldId id="296" r:id="rId28"/>
    <p:sldId id="285" r:id="rId29"/>
    <p:sldId id="286" r:id="rId30"/>
    <p:sldId id="287" r:id="rId31"/>
    <p:sldId id="290" r:id="rId32"/>
    <p:sldId id="307" r:id="rId33"/>
    <p:sldId id="289" r:id="rId34"/>
    <p:sldId id="310" r:id="rId35"/>
    <p:sldId id="291" r:id="rId36"/>
    <p:sldId id="292" r:id="rId37"/>
    <p:sldId id="302" r:id="rId38"/>
    <p:sldId id="303" r:id="rId39"/>
    <p:sldId id="309" r:id="rId40"/>
    <p:sldId id="311" r:id="rId41"/>
    <p:sldId id="312" r:id="rId42"/>
    <p:sldId id="293" r:id="rId43"/>
    <p:sldId id="294" r:id="rId44"/>
    <p:sldId id="308" r:id="rId45"/>
    <p:sldId id="305" r:id="rId4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Φωτεινό στυλ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1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D444D-9ABE-464A-AA9B-F7C296EBFC20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96696-A9CA-4733-80B1-FFD2E05C588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6696-A9CA-4733-80B1-FFD2E05C5889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6696-A9CA-4733-80B1-FFD2E05C5889}" type="slidenum">
              <a:rPr lang="el-GR" smtClean="0"/>
              <a:pPr/>
              <a:t>41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6879C-5938-4DF3-865C-CCFEA3C73422}" type="datetimeFigureOut">
              <a:rPr lang="el-GR" smtClean="0"/>
              <a:pPr/>
              <a:t>2/12/2018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l-GR" sz="2400" dirty="0" smtClean="0"/>
              <a:t>(</a:t>
            </a:r>
            <a:r>
              <a:rPr lang="el-GR" sz="2000" b="1" dirty="0" smtClean="0"/>
              <a:t>Στη μνήμη του Ηρακλή Κρητικού</a:t>
            </a:r>
            <a:r>
              <a:rPr lang="el-GR" sz="2400" dirty="0" smtClean="0"/>
              <a:t>)</a:t>
            </a:r>
            <a:endParaRPr lang="en-US" sz="2400" dirty="0" smtClean="0"/>
          </a:p>
          <a:p>
            <a:pPr algn="ctr">
              <a:buNone/>
            </a:pPr>
            <a:r>
              <a:rPr lang="el-GR" sz="2400" b="1" dirty="0" smtClean="0"/>
              <a:t>ΔΙΗΜΕΡΙΔΑ ΜΑΘΗΜΑΤΩΝ ΣΕΠΤΕΜΒΡΙΟΣ 2014</a:t>
            </a:r>
          </a:p>
          <a:p>
            <a:pPr>
              <a:buNone/>
            </a:pPr>
            <a:endParaRPr lang="el-GR" sz="2400" b="1" dirty="0"/>
          </a:p>
          <a:p>
            <a:pPr algn="ctr">
              <a:buNone/>
            </a:pPr>
            <a:r>
              <a:rPr lang="el-GR" sz="2400" b="1" dirty="0" smtClean="0"/>
              <a:t>Παρουσίαση περιπτώσεων ασθενών από την καθημερινή κλινική πράξη.</a:t>
            </a:r>
          </a:p>
          <a:p>
            <a:pPr>
              <a:buNone/>
            </a:pPr>
            <a:endParaRPr lang="el-GR" sz="2400" b="1" dirty="0"/>
          </a:p>
          <a:p>
            <a:pPr algn="ctr">
              <a:buNone/>
            </a:pPr>
            <a:r>
              <a:rPr lang="el-GR" sz="2400" b="1" dirty="0" smtClean="0"/>
              <a:t>Ιωάννης </a:t>
            </a:r>
            <a:r>
              <a:rPr lang="el-GR" sz="2400" b="1" dirty="0" err="1" smtClean="0"/>
              <a:t>Παπαλόπουλος</a:t>
            </a:r>
            <a:endParaRPr lang="el-GR" sz="2400" b="1" dirty="0" smtClean="0"/>
          </a:p>
          <a:p>
            <a:pPr algn="ctr">
              <a:buNone/>
            </a:pPr>
            <a:r>
              <a:rPr lang="el-GR" sz="2000" dirty="0" smtClean="0"/>
              <a:t>Κλινική Ρευματολογίας, κλινικής ανοσολογίας και </a:t>
            </a:r>
            <a:r>
              <a:rPr lang="el-GR" sz="2000" dirty="0" err="1" smtClean="0"/>
              <a:t>αλλεργιολογίας</a:t>
            </a:r>
            <a:r>
              <a:rPr lang="el-GR" sz="2000" dirty="0" smtClean="0"/>
              <a:t> ΠΑΓΝΗ.</a:t>
            </a:r>
          </a:p>
          <a:p>
            <a:pPr algn="ctr">
              <a:buNone/>
            </a:pPr>
            <a:r>
              <a:rPr lang="el-GR" sz="2000" dirty="0" smtClean="0"/>
              <a:t>Αθήνα, 13/9/2014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892480" cy="180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11/2013: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sz="2600" dirty="0" smtClean="0"/>
              <a:t>Εμπύρετο ως 38</a:t>
            </a:r>
            <a:r>
              <a:rPr lang="el-GR" sz="2600" baseline="30000" dirty="0" smtClean="0"/>
              <a:t>ο</a:t>
            </a:r>
            <a:r>
              <a:rPr lang="en-US" sz="2600" dirty="0" smtClean="0"/>
              <a:t>C, </a:t>
            </a:r>
            <a:r>
              <a:rPr lang="el-GR" sz="2600" dirty="0" smtClean="0"/>
              <a:t>εύκολη κόπωση, κακουχία.</a:t>
            </a:r>
          </a:p>
          <a:p>
            <a:pPr>
              <a:lnSpc>
                <a:spcPct val="150000"/>
              </a:lnSpc>
            </a:pPr>
            <a:r>
              <a:rPr lang="el-GR" sz="2600" dirty="0" smtClean="0"/>
              <a:t>Αρθρίτιδα μικρών αρθρώσεων</a:t>
            </a:r>
            <a:r>
              <a:rPr lang="en-US" sz="2600" dirty="0" smtClean="0"/>
              <a:t>(</a:t>
            </a:r>
            <a:r>
              <a:rPr lang="el-GR" sz="2600" dirty="0" smtClean="0"/>
              <a:t>ΜΚΦ, ΕΦΦ), αρθραλγίες.</a:t>
            </a:r>
          </a:p>
          <a:p>
            <a:pPr>
              <a:lnSpc>
                <a:spcPct val="150000"/>
              </a:lnSpc>
            </a:pPr>
            <a:r>
              <a:rPr lang="el-GR" sz="2600" dirty="0" smtClean="0"/>
              <a:t>Ερύθημα παρειών</a:t>
            </a:r>
          </a:p>
          <a:p>
            <a:pPr>
              <a:lnSpc>
                <a:spcPct val="150000"/>
              </a:lnSpc>
            </a:pPr>
            <a:r>
              <a:rPr lang="el-GR" sz="2600" dirty="0" smtClean="0"/>
              <a:t>Αφθώδεις βλάβες στοματικής κοιλότητας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Labs</a:t>
            </a:r>
            <a:endParaRPr lang="el-GR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67544" y="1196752"/>
          <a:ext cx="3898776" cy="38484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6085"/>
                <a:gridCol w="2472691"/>
              </a:tblGrid>
              <a:tr h="45834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WBCs</a:t>
                      </a:r>
                      <a:r>
                        <a:rPr lang="en-US" b="1" baseline="0" dirty="0" smtClean="0"/>
                        <a:t> (</a:t>
                      </a:r>
                      <a:r>
                        <a:rPr lang="en-US" sz="1600" b="1" dirty="0" smtClean="0"/>
                        <a:t>LYM)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2800</a:t>
                      </a:r>
                      <a:r>
                        <a:rPr lang="en-US" b="1" baseline="0" dirty="0" smtClean="0"/>
                        <a:t> (</a:t>
                      </a:r>
                      <a:r>
                        <a:rPr lang="en-US" sz="1600" b="1" dirty="0" smtClean="0"/>
                        <a:t>760)</a:t>
                      </a:r>
                      <a:endParaRPr lang="el-GR" sz="1600" b="1" dirty="0"/>
                    </a:p>
                  </a:txBody>
                  <a:tcPr/>
                </a:tc>
              </a:tr>
              <a:tr h="458342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Hb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12,5</a:t>
                      </a:r>
                      <a:endParaRPr lang="el-GR" b="1" dirty="0"/>
                    </a:p>
                  </a:txBody>
                  <a:tcPr/>
                </a:tc>
              </a:tr>
              <a:tr h="45834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PLTs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100000</a:t>
                      </a:r>
                      <a:endParaRPr lang="el-GR" b="1" dirty="0"/>
                    </a:p>
                  </a:txBody>
                  <a:tcPr/>
                </a:tc>
              </a:tr>
              <a:tr h="458342">
                <a:tc>
                  <a:txBody>
                    <a:bodyPr/>
                    <a:lstStyle/>
                    <a:p>
                      <a:r>
                        <a:rPr lang="el-GR" b="1" dirty="0" smtClean="0"/>
                        <a:t>ΤΚΕ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90 </a:t>
                      </a:r>
                      <a:r>
                        <a:rPr lang="en-US" b="1" dirty="0" smtClean="0"/>
                        <a:t>mm/hr</a:t>
                      </a:r>
                      <a:endParaRPr lang="el-GR" b="1" dirty="0"/>
                    </a:p>
                  </a:txBody>
                  <a:tcPr/>
                </a:tc>
              </a:tr>
              <a:tr h="458342">
                <a:tc>
                  <a:txBody>
                    <a:bodyPr/>
                    <a:lstStyle/>
                    <a:p>
                      <a:r>
                        <a:rPr lang="el-GR" b="1" dirty="0" err="1" smtClean="0"/>
                        <a:t>Αλβουμίνη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dirty="0" smtClean="0"/>
                        <a:t>3,3</a:t>
                      </a:r>
                      <a:r>
                        <a:rPr lang="en-US" b="1" dirty="0" smtClean="0"/>
                        <a:t>mg/dl</a:t>
                      </a:r>
                      <a:endParaRPr lang="el-GR" b="1" dirty="0"/>
                    </a:p>
                  </a:txBody>
                  <a:tcPr/>
                </a:tc>
              </a:tr>
              <a:tr h="45834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Cr </a:t>
                      </a:r>
                      <a:r>
                        <a:rPr lang="el-GR" b="1" dirty="0" smtClean="0"/>
                        <a:t>ορού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1,6mg/dl</a:t>
                      </a:r>
                      <a:endParaRPr lang="el-GR" b="1" dirty="0"/>
                    </a:p>
                  </a:txBody>
                  <a:tcPr/>
                </a:tc>
              </a:tr>
              <a:tr h="45834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GFR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64</a:t>
                      </a:r>
                      <a:r>
                        <a:rPr lang="en-US" b="1" baseline="0" dirty="0" smtClean="0"/>
                        <a:t> ml/min</a:t>
                      </a:r>
                      <a:endParaRPr lang="el-GR" b="1" dirty="0"/>
                    </a:p>
                  </a:txBody>
                  <a:tcPr/>
                </a:tc>
              </a:tr>
              <a:tr h="4583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C3/C4</a:t>
                      </a:r>
                      <a:endParaRPr lang="el-GR" b="1" dirty="0" smtClean="0"/>
                    </a:p>
                    <a:p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112/</a:t>
                      </a:r>
                      <a:r>
                        <a:rPr lang="en-US" b="1" dirty="0" smtClean="0"/>
                        <a:t>12,7</a:t>
                      </a:r>
                      <a:endParaRPr lang="el-GR" b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6072198" y="714356"/>
          <a:ext cx="2111896" cy="30312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1896"/>
              </a:tblGrid>
              <a:tr h="562405">
                <a:tc>
                  <a:txBody>
                    <a:bodyPr/>
                    <a:lstStyle/>
                    <a:p>
                      <a:r>
                        <a:rPr lang="el-GR" b="1" dirty="0" smtClean="0"/>
                        <a:t>Γενική ούρων</a:t>
                      </a:r>
                      <a:r>
                        <a:rPr lang="en-US" b="1" dirty="0" smtClean="0"/>
                        <a:t>:</a:t>
                      </a:r>
                      <a:endParaRPr lang="el-GR" b="1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E.B:</a:t>
                      </a:r>
                      <a:r>
                        <a:rPr lang="en-US" b="1" baseline="0" dirty="0" smtClean="0"/>
                        <a:t>  </a:t>
                      </a:r>
                      <a:r>
                        <a:rPr lang="en-US" b="0" baseline="0" dirty="0" smtClean="0"/>
                        <a:t>1,015</a:t>
                      </a:r>
                      <a:endParaRPr lang="el-GR" b="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pH: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0" baseline="0" dirty="0" smtClean="0"/>
                        <a:t>6,5</a:t>
                      </a:r>
                      <a:endParaRPr lang="el-GR" b="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RBCs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47 </a:t>
                      </a:r>
                      <a:r>
                        <a:rPr lang="el-GR" b="0" dirty="0" err="1" smtClean="0">
                          <a:solidFill>
                            <a:schemeClr val="tx1"/>
                          </a:solidFill>
                        </a:rPr>
                        <a:t>κ.ο.π</a:t>
                      </a:r>
                      <a:r>
                        <a:rPr lang="el-GR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WBCs: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el-GR" b="0" dirty="0" err="1" smtClean="0"/>
                        <a:t>κ.ο.π</a:t>
                      </a:r>
                      <a:r>
                        <a:rPr lang="el-GR" b="0" dirty="0" smtClean="0"/>
                        <a:t>.</a:t>
                      </a:r>
                      <a:endParaRPr lang="el-GR" b="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Prot: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+++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l-GR" b="1" dirty="0" smtClean="0"/>
                        <a:t>Λεύκωμα ούρων 24</a:t>
                      </a:r>
                      <a:r>
                        <a:rPr lang="en-US" b="1" dirty="0" smtClean="0"/>
                        <a:t>h: </a:t>
                      </a:r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1550 mg</a:t>
                      </a:r>
                      <a:endParaRPr lang="el-GR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5072066" y="3857628"/>
          <a:ext cx="3851920" cy="27809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1920"/>
              </a:tblGrid>
              <a:tr h="507229">
                <a:tc>
                  <a:txBody>
                    <a:bodyPr/>
                    <a:lstStyle/>
                    <a:p>
                      <a:r>
                        <a:rPr lang="el-GR" b="1" u="sng" baseline="0" dirty="0" smtClean="0"/>
                        <a:t>ΙΖΗΜΑ ΟΥΡΩΝ</a:t>
                      </a:r>
                      <a:r>
                        <a:rPr lang="en-US" b="1" u="sng" baseline="0" dirty="0" smtClean="0"/>
                        <a:t>:</a:t>
                      </a:r>
                      <a:endParaRPr lang="el-GR" b="1" u="sng" dirty="0"/>
                    </a:p>
                  </a:txBody>
                  <a:tcPr/>
                </a:tc>
              </a:tr>
              <a:tr h="3789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RBCs: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&gt;20 </a:t>
                      </a:r>
                      <a:r>
                        <a:rPr lang="el-GR" b="1" dirty="0" err="1" smtClean="0">
                          <a:solidFill>
                            <a:srgbClr val="FF0000"/>
                          </a:solidFill>
                        </a:rPr>
                        <a:t>κ.ο.π</a:t>
                      </a:r>
                      <a:r>
                        <a:rPr lang="el-GR" b="1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el-GR" b="1" dirty="0" smtClean="0"/>
                        <a:t> </a:t>
                      </a:r>
                      <a:r>
                        <a:rPr lang="el-GR" b="1" dirty="0" smtClean="0">
                          <a:solidFill>
                            <a:srgbClr val="FF0000"/>
                          </a:solidFill>
                        </a:rPr>
                        <a:t>80% </a:t>
                      </a:r>
                      <a:r>
                        <a:rPr lang="el-GR" b="1" dirty="0" err="1" smtClean="0">
                          <a:solidFill>
                            <a:srgbClr val="FF0000"/>
                          </a:solidFill>
                        </a:rPr>
                        <a:t>σπειραματικά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89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WBCs:</a:t>
                      </a:r>
                      <a:r>
                        <a:rPr lang="en-US" b="1" baseline="0" dirty="0" smtClean="0"/>
                        <a:t> 5-10 </a:t>
                      </a:r>
                      <a:r>
                        <a:rPr lang="el-GR" b="1" baseline="0" dirty="0" err="1" smtClean="0"/>
                        <a:t>κ.ο.π</a:t>
                      </a:r>
                      <a:r>
                        <a:rPr lang="el-GR" b="1" baseline="0" dirty="0" smtClean="0"/>
                        <a:t>.</a:t>
                      </a:r>
                      <a:endParaRPr lang="el-GR" b="1" dirty="0"/>
                    </a:p>
                  </a:txBody>
                  <a:tcPr/>
                </a:tc>
              </a:tr>
              <a:tr h="1515799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l-GR" b="1" dirty="0" smtClean="0"/>
                        <a:t>Κύλινδροι</a:t>
                      </a:r>
                      <a:r>
                        <a:rPr lang="en-US" b="1" dirty="0" smtClean="0"/>
                        <a:t>: </a:t>
                      </a:r>
                      <a:endParaRPr lang="el-GR" b="1" dirty="0" smtClean="0"/>
                    </a:p>
                    <a:p>
                      <a:pPr lvl="1">
                        <a:buFont typeface="Arial" pitchFamily="34" charset="0"/>
                        <a:buChar char="•"/>
                      </a:pP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2 RBCs</a:t>
                      </a:r>
                      <a:endParaRPr lang="el-GR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lvl="1">
                        <a:buFont typeface="Arial" pitchFamily="34" charset="0"/>
                        <a:buChar char="•"/>
                      </a:pP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l-GR" b="1" dirty="0" smtClean="0">
                          <a:solidFill>
                            <a:srgbClr val="FF0000"/>
                          </a:solidFill>
                        </a:rPr>
                        <a:t>1 </a:t>
                      </a:r>
                      <a:r>
                        <a:rPr lang="el-GR" b="1" dirty="0" err="1" smtClean="0">
                          <a:solidFill>
                            <a:srgbClr val="FF0000"/>
                          </a:solidFill>
                        </a:rPr>
                        <a:t>λευκοεπιθηλιακός</a:t>
                      </a:r>
                      <a:endParaRPr lang="el-GR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lvl="1">
                        <a:buFont typeface="Arial" pitchFamily="34" charset="0"/>
                        <a:buChar char="•"/>
                      </a:pPr>
                      <a:r>
                        <a:rPr lang="el-GR" b="1" dirty="0" smtClean="0">
                          <a:solidFill>
                            <a:srgbClr val="FF0000"/>
                          </a:solidFill>
                        </a:rPr>
                        <a:t>1 κηρώδης</a:t>
                      </a:r>
                    </a:p>
                    <a:p>
                      <a:pPr lvl="1">
                        <a:buFont typeface="Arial" pitchFamily="34" charset="0"/>
                        <a:buChar char="•"/>
                      </a:pPr>
                      <a:r>
                        <a:rPr lang="el-GR" b="1" dirty="0" smtClean="0"/>
                        <a:t>Αρκετοί υαλίνης</a:t>
                      </a:r>
                      <a:endParaRPr lang="el-G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Διάγνωση εργασίας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28865"/>
          </a:xfrm>
        </p:spPr>
        <p:txBody>
          <a:bodyPr/>
          <a:lstStyle/>
          <a:p>
            <a:r>
              <a:rPr lang="el-GR" sz="2800" b="1" dirty="0" smtClean="0"/>
              <a:t>Υποτροπή νεφρίτιδας ΣΕΛ </a:t>
            </a:r>
          </a:p>
          <a:p>
            <a:pPr lvl="1"/>
            <a:r>
              <a:rPr lang="el-GR" sz="2400" b="1" dirty="0" err="1" smtClean="0"/>
              <a:t>Νεφριτιδικό</a:t>
            </a:r>
            <a:r>
              <a:rPr lang="el-GR" sz="2400" b="1" dirty="0" smtClean="0"/>
              <a:t> </a:t>
            </a:r>
            <a:r>
              <a:rPr lang="en-US" sz="2400" b="1" dirty="0" smtClean="0"/>
              <a:t>flare </a:t>
            </a:r>
            <a:r>
              <a:rPr lang="el-GR" sz="2400" b="1" dirty="0" smtClean="0"/>
              <a:t>με επιδείνωση νεφρικής λειτουργίας</a:t>
            </a:r>
          </a:p>
          <a:p>
            <a:pPr lvl="1"/>
            <a:r>
              <a:rPr lang="en-US" sz="2400" b="1" dirty="0" smtClean="0"/>
              <a:t>SELENA-SLEDAI: 27</a:t>
            </a:r>
            <a:endParaRPr lang="el-GR" sz="2400" b="1" dirty="0" smtClean="0"/>
          </a:p>
          <a:p>
            <a:endParaRPr lang="el-GR" b="1" dirty="0" smtClean="0"/>
          </a:p>
          <a:p>
            <a:endParaRPr lang="el-GR" b="1" dirty="0" smtClean="0"/>
          </a:p>
        </p:txBody>
      </p:sp>
      <p:sp>
        <p:nvSpPr>
          <p:cNvPr id="4" name="3 - Ορθογώνιο"/>
          <p:cNvSpPr/>
          <p:nvPr/>
        </p:nvSpPr>
        <p:spPr>
          <a:xfrm>
            <a:off x="857224" y="4643446"/>
            <a:ext cx="7143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/>
              <a:t>Διαγνωστική προσέγγιση</a:t>
            </a:r>
            <a:r>
              <a:rPr lang="en-US" sz="2800" dirty="0" smtClean="0"/>
              <a:t>:</a:t>
            </a:r>
            <a:r>
              <a:rPr lang="el-GR" sz="2800" dirty="0" smtClean="0"/>
              <a:t> </a:t>
            </a:r>
            <a:r>
              <a:rPr lang="el-GR" sz="2800" b="1" dirty="0" smtClean="0"/>
              <a:t>Επανάληψη βιοψίας νεφρού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Βιοψία νεφρού (02/2014)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25963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800" b="1" dirty="0" smtClean="0">
                <a:solidFill>
                  <a:srgbClr val="FF0000"/>
                </a:solidFill>
              </a:rPr>
              <a:t>Εστιακή τμηματική </a:t>
            </a:r>
            <a:r>
              <a:rPr lang="el-GR" sz="2800" b="1" dirty="0" err="1" smtClean="0">
                <a:solidFill>
                  <a:srgbClr val="FF0000"/>
                </a:solidFill>
              </a:rPr>
              <a:t>υπερπλαστική</a:t>
            </a:r>
            <a:r>
              <a:rPr lang="el-GR" sz="2800" b="1" dirty="0" smtClean="0">
                <a:solidFill>
                  <a:srgbClr val="FF0000"/>
                </a:solidFill>
              </a:rPr>
              <a:t> </a:t>
            </a:r>
            <a:r>
              <a:rPr lang="el-GR" sz="2800" b="1" dirty="0" err="1" smtClean="0">
                <a:solidFill>
                  <a:srgbClr val="FF0000"/>
                </a:solidFill>
              </a:rPr>
              <a:t>σπειραματονεφρίτιδα</a:t>
            </a:r>
            <a:r>
              <a:rPr lang="el-GR" sz="2800" b="1" dirty="0" smtClean="0">
                <a:solidFill>
                  <a:srgbClr val="FF0000"/>
                </a:solidFill>
              </a:rPr>
              <a:t>, </a:t>
            </a:r>
            <a:r>
              <a:rPr lang="en-US" sz="2800" b="1" dirty="0" smtClean="0">
                <a:solidFill>
                  <a:srgbClr val="FF0000"/>
                </a:solidFill>
              </a:rPr>
              <a:t>class III </a:t>
            </a:r>
            <a:r>
              <a:rPr lang="el-GR" sz="2800" b="1" dirty="0" smtClean="0">
                <a:solidFill>
                  <a:srgbClr val="FF0000"/>
                </a:solidFill>
              </a:rPr>
              <a:t>(</a:t>
            </a:r>
            <a:r>
              <a:rPr lang="en-US" sz="2800" b="1" dirty="0" smtClean="0">
                <a:solidFill>
                  <a:srgbClr val="FF0000"/>
                </a:solidFill>
              </a:rPr>
              <a:t>ISN/RPS</a:t>
            </a:r>
            <a:r>
              <a:rPr lang="el-GR" sz="2800" b="1" dirty="0" smtClean="0">
                <a:solidFill>
                  <a:srgbClr val="FF0000"/>
                </a:solidFill>
              </a:rPr>
              <a:t>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400" dirty="0" smtClean="0"/>
              <a:t>Ικανού βαθμού σφαιρική</a:t>
            </a:r>
            <a:r>
              <a:rPr lang="en-US" sz="2400" dirty="0" smtClean="0"/>
              <a:t> </a:t>
            </a:r>
            <a:r>
              <a:rPr lang="el-GR" sz="2400" dirty="0" err="1" smtClean="0"/>
              <a:t>σπειραματοσκλήρυνση</a:t>
            </a:r>
            <a:endParaRPr lang="el-GR" sz="24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400" dirty="0" smtClean="0"/>
              <a:t>Ρικνωτικές αλλοιώσεις σπειραμάτων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400" dirty="0" smtClean="0"/>
              <a:t>Παρουσία </a:t>
            </a:r>
            <a:r>
              <a:rPr lang="el-GR" sz="2400" b="1" dirty="0" smtClean="0">
                <a:solidFill>
                  <a:srgbClr val="FF0000"/>
                </a:solidFill>
              </a:rPr>
              <a:t>μηνοειδών σχηματισμών </a:t>
            </a:r>
            <a:r>
              <a:rPr lang="el-GR" sz="2400" dirty="0" smtClean="0"/>
              <a:t>(8 </a:t>
            </a:r>
            <a:r>
              <a:rPr lang="el-GR" sz="2400" dirty="0" err="1" smtClean="0"/>
              <a:t>ινοκυτταρικών</a:t>
            </a:r>
            <a:r>
              <a:rPr lang="el-GR" sz="2400" dirty="0" smtClean="0"/>
              <a:t> και 8 κυτταρικών επί συνόλου 39 σπειραμάτων).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400" b="1" dirty="0" err="1" smtClean="0"/>
              <a:t>Ανοσοφθορισμός</a:t>
            </a:r>
            <a:r>
              <a:rPr lang="en-US" sz="2400" dirty="0" smtClean="0"/>
              <a:t>: </a:t>
            </a:r>
            <a:r>
              <a:rPr lang="el-GR" sz="2400" dirty="0" smtClean="0"/>
              <a:t>(+) </a:t>
            </a:r>
            <a:r>
              <a:rPr lang="en-US" sz="2400" b="1" dirty="0" smtClean="0"/>
              <a:t>C3, C1q, C4, </a:t>
            </a:r>
            <a:r>
              <a:rPr lang="en-US" sz="2400" b="1" dirty="0" err="1" smtClean="0"/>
              <a:t>IgM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IgG</a:t>
            </a:r>
            <a:endParaRPr lang="el-GR" sz="2400" b="1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400" b="1" dirty="0" smtClean="0"/>
              <a:t>Δείκτης </a:t>
            </a:r>
            <a:r>
              <a:rPr lang="el-GR" sz="2400" b="1" dirty="0" err="1" smtClean="0"/>
              <a:t>ενεργότητας</a:t>
            </a:r>
            <a:r>
              <a:rPr lang="en-US" sz="2400" b="1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6</a:t>
            </a:r>
            <a:r>
              <a:rPr lang="en-US" sz="2400" b="1" dirty="0" smtClean="0"/>
              <a:t> </a:t>
            </a:r>
            <a:r>
              <a:rPr lang="en-US" sz="2400" dirty="0" smtClean="0"/>
              <a:t>(0-24)</a:t>
            </a:r>
            <a:endParaRPr lang="el-GR" sz="2400" b="1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400" b="1" dirty="0" smtClean="0"/>
              <a:t>Δείκτης χρονιότητας </a:t>
            </a:r>
            <a:r>
              <a:rPr lang="en-US" sz="2400" b="1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6</a:t>
            </a:r>
            <a:r>
              <a:rPr lang="en-US" sz="2400" b="1" dirty="0" smtClean="0"/>
              <a:t> </a:t>
            </a:r>
            <a:r>
              <a:rPr lang="en-US" sz="2400" dirty="0" smtClean="0"/>
              <a:t>(0-12)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Θεραπεία επαγωγής ύφεσης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 IV CYCLOPHOSPHAMIDE</a:t>
            </a:r>
            <a:endParaRPr lang="el-GR" sz="2400" b="1" dirty="0" smtClean="0"/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IV CYC</a:t>
            </a:r>
            <a:r>
              <a:rPr lang="el-GR" sz="2000" dirty="0" smtClean="0"/>
              <a:t> &gt; </a:t>
            </a:r>
            <a:r>
              <a:rPr lang="en-US" sz="2000" dirty="0" smtClean="0"/>
              <a:t>MMF </a:t>
            </a:r>
            <a:r>
              <a:rPr lang="el-GR" sz="2000" dirty="0" smtClean="0"/>
              <a:t>λόγω καθυστέρησης στη διαθεσιμότητα του </a:t>
            </a:r>
            <a:r>
              <a:rPr lang="en-US" sz="2000" dirty="0" smtClean="0"/>
              <a:t>MMF (</a:t>
            </a:r>
            <a:r>
              <a:rPr lang="el-GR" sz="2000" dirty="0" smtClean="0"/>
              <a:t>ανάγκη έγκρισης από ΕΟΦ).</a:t>
            </a:r>
          </a:p>
          <a:p>
            <a:pPr>
              <a:lnSpc>
                <a:spcPct val="150000"/>
              </a:lnSpc>
            </a:pPr>
            <a:r>
              <a:rPr lang="el-GR" sz="2400" b="1" dirty="0" smtClean="0"/>
              <a:t>3 </a:t>
            </a:r>
            <a:r>
              <a:rPr lang="en-US" sz="2400" b="1" dirty="0" smtClean="0"/>
              <a:t>IV </a:t>
            </a:r>
            <a:r>
              <a:rPr lang="en-US" sz="2400" b="1" dirty="0" err="1" smtClean="0"/>
              <a:t>Methylprednisolone</a:t>
            </a:r>
            <a:r>
              <a:rPr lang="en-US" sz="2400" b="1" dirty="0" smtClean="0"/>
              <a:t> pulses (1gr/day), </a:t>
            </a:r>
            <a:r>
              <a:rPr lang="el-GR" sz="2400" dirty="0" smtClean="0"/>
              <a:t>αναμένοντας τη βιοψία</a:t>
            </a:r>
            <a:r>
              <a:rPr lang="en-US" sz="2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PO GCs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HCQ 400mg</a:t>
            </a:r>
            <a:endParaRPr lang="el-GR" sz="2400" b="1" dirty="0" smtClean="0"/>
          </a:p>
          <a:p>
            <a:pPr>
              <a:lnSpc>
                <a:spcPct val="150000"/>
              </a:lnSpc>
            </a:pPr>
            <a:r>
              <a:rPr lang="en-US" sz="2400" b="1" dirty="0" err="1" smtClean="0"/>
              <a:t>ACEi</a:t>
            </a:r>
            <a:r>
              <a:rPr lang="el-GR" sz="2400" b="1" dirty="0" smtClean="0"/>
              <a:t>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perindopril</a:t>
            </a:r>
            <a:r>
              <a:rPr lang="en-US" sz="2400" b="1" dirty="0" smtClean="0"/>
              <a:t>)/Ca blocker (</a:t>
            </a:r>
            <a:r>
              <a:rPr lang="en-US" sz="2400" b="1" dirty="0" err="1" smtClean="0"/>
              <a:t>amlodipine</a:t>
            </a:r>
            <a:r>
              <a:rPr lang="en-US" sz="2400" b="1" dirty="0" smtClean="0"/>
              <a:t>)</a:t>
            </a:r>
          </a:p>
          <a:p>
            <a:endParaRPr lang="en-US" sz="2800" b="1" dirty="0" smtClean="0"/>
          </a:p>
          <a:p>
            <a:endParaRPr lang="en-US" sz="2800" dirty="0" smtClean="0"/>
          </a:p>
          <a:p>
            <a:pPr>
              <a:buNone/>
            </a:pP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05/2014</a:t>
            </a:r>
            <a:r>
              <a:rPr lang="en-US" sz="3200" b="1" dirty="0" smtClean="0">
                <a:solidFill>
                  <a:srgbClr val="C00000"/>
                </a:solidFill>
              </a:rPr>
              <a:t> (</a:t>
            </a:r>
            <a:r>
              <a:rPr lang="el-GR" sz="3200" b="1" dirty="0" smtClean="0">
                <a:solidFill>
                  <a:srgbClr val="C00000"/>
                </a:solidFill>
              </a:rPr>
              <a:t>1 μήνα μετά τη 2η δόση </a:t>
            </a:r>
            <a:r>
              <a:rPr lang="en-US" sz="3200" b="1" dirty="0" smtClean="0">
                <a:solidFill>
                  <a:srgbClr val="C00000"/>
                </a:solidFill>
              </a:rPr>
              <a:t>CYC):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Εξάντληση, αδυναμία, κακουχία</a:t>
            </a:r>
          </a:p>
          <a:p>
            <a:pPr>
              <a:buNone/>
            </a:pPr>
            <a:endParaRPr lang="el-GR" sz="2800" dirty="0"/>
          </a:p>
          <a:p>
            <a:pPr algn="ctr">
              <a:buNone/>
            </a:pPr>
            <a:r>
              <a:rPr lang="el-GR" sz="2800" dirty="0" smtClean="0">
                <a:solidFill>
                  <a:srgbClr val="C00000"/>
                </a:solidFill>
              </a:rPr>
              <a:t>Κλινική εξέταση</a:t>
            </a:r>
            <a:r>
              <a:rPr lang="en-US" sz="2800" dirty="0" smtClean="0">
                <a:solidFill>
                  <a:srgbClr val="C00000"/>
                </a:solidFill>
              </a:rPr>
              <a:t>:</a:t>
            </a:r>
          </a:p>
          <a:p>
            <a:r>
              <a:rPr lang="el-GR" sz="2400" dirty="0" smtClean="0"/>
              <a:t>Α.Π </a:t>
            </a:r>
            <a:r>
              <a:rPr lang="en-US" sz="2400" dirty="0" smtClean="0"/>
              <a:t>:90/50mmHg</a:t>
            </a:r>
          </a:p>
          <a:p>
            <a:r>
              <a:rPr lang="el-GR" sz="2400" dirty="0" smtClean="0"/>
              <a:t>Θ</a:t>
            </a:r>
            <a:r>
              <a:rPr lang="en-US" sz="2400" dirty="0" smtClean="0"/>
              <a:t>: 36,3</a:t>
            </a:r>
            <a:r>
              <a:rPr lang="el-GR" sz="2400" baseline="30000" dirty="0" smtClean="0"/>
              <a:t>ο</a:t>
            </a:r>
            <a:r>
              <a:rPr lang="en-US" sz="2400" dirty="0" smtClean="0"/>
              <a:t>C</a:t>
            </a:r>
          </a:p>
          <a:p>
            <a:r>
              <a:rPr lang="en-US" sz="2400" dirty="0"/>
              <a:t>S</a:t>
            </a:r>
            <a:r>
              <a:rPr lang="el-GR" sz="2400" baseline="-25000" dirty="0"/>
              <a:t>1</a:t>
            </a:r>
            <a:r>
              <a:rPr lang="el-GR" sz="2400" dirty="0"/>
              <a:t>,</a:t>
            </a:r>
            <a:r>
              <a:rPr lang="en-US" sz="2400" dirty="0"/>
              <a:t>S</a:t>
            </a:r>
            <a:r>
              <a:rPr lang="el-GR" sz="2400" baseline="-25000" dirty="0"/>
              <a:t>2</a:t>
            </a:r>
            <a:r>
              <a:rPr lang="el-GR" sz="2400" dirty="0"/>
              <a:t>ευκρινείς, </a:t>
            </a:r>
            <a:r>
              <a:rPr lang="el-GR" sz="2400" dirty="0" smtClean="0"/>
              <a:t>ρυθμικοί</a:t>
            </a:r>
            <a:r>
              <a:rPr lang="en-US" sz="2400" dirty="0" smtClean="0"/>
              <a:t>, </a:t>
            </a:r>
            <a:r>
              <a:rPr lang="el-GR" sz="2400" dirty="0" smtClean="0"/>
              <a:t>ταχείς</a:t>
            </a:r>
          </a:p>
          <a:p>
            <a:r>
              <a:rPr lang="el-GR" sz="2400" dirty="0" smtClean="0"/>
              <a:t>Ακρόαση πνευμόνων </a:t>
            </a:r>
            <a:r>
              <a:rPr lang="el-GR" sz="2400" dirty="0" err="1" smtClean="0"/>
              <a:t>κ.φ</a:t>
            </a:r>
            <a:r>
              <a:rPr lang="el-GR" sz="2400" dirty="0" smtClean="0"/>
              <a:t>.</a:t>
            </a:r>
          </a:p>
          <a:p>
            <a:r>
              <a:rPr lang="el-GR" sz="2400" b="1" dirty="0" smtClean="0"/>
              <a:t>Σπλήνας μόλις ψηλαφητός</a:t>
            </a:r>
          </a:p>
          <a:p>
            <a:r>
              <a:rPr lang="el-GR" sz="2400" dirty="0" smtClean="0"/>
              <a:t>Λοιπή  εξ</a:t>
            </a:r>
            <a:r>
              <a:rPr lang="el-GR" sz="2400" dirty="0"/>
              <a:t>έ</a:t>
            </a:r>
            <a:r>
              <a:rPr lang="el-GR" sz="2400" dirty="0" smtClean="0"/>
              <a:t>ταση χωρίς παθολογικά ευρήματα</a:t>
            </a:r>
            <a:endParaRPr lang="en-US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Labs</a:t>
            </a:r>
            <a:r>
              <a:rPr lang="en-US" sz="3200" dirty="0" smtClean="0">
                <a:solidFill>
                  <a:srgbClr val="C00000"/>
                </a:solidFill>
              </a:rPr>
              <a:t>:</a:t>
            </a:r>
            <a:endParaRPr lang="el-GR" sz="3200" dirty="0">
              <a:solidFill>
                <a:srgbClr val="C00000"/>
              </a:solidFill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57224" y="1428736"/>
          <a:ext cx="6072230" cy="396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5599"/>
                <a:gridCol w="3046631"/>
              </a:tblGrid>
              <a:tr h="38933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Ht/</a:t>
                      </a:r>
                      <a:r>
                        <a:rPr lang="en-US" sz="2000" b="1" dirty="0" err="1" smtClean="0"/>
                        <a:t>Hb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21,7/7,2</a:t>
                      </a:r>
                      <a:endParaRPr lang="el-GR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WBCs(PMNs/LYM)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4500(3600/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800</a:t>
                      </a:r>
                      <a:r>
                        <a:rPr lang="en-US" sz="2000" b="1" dirty="0" smtClean="0"/>
                        <a:t>)</a:t>
                      </a:r>
                      <a:endParaRPr lang="el-GR" sz="20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PLTs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159.000</a:t>
                      </a:r>
                      <a:endParaRPr lang="el-GR" sz="20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CRE/UREA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1,1/82</a:t>
                      </a:r>
                      <a:endParaRPr lang="el-GR" sz="20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LDH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216</a:t>
                      </a:r>
                      <a:endParaRPr lang="el-GR" sz="20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BILIRUBIN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0,18</a:t>
                      </a:r>
                      <a:endParaRPr lang="el-GR" sz="20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INR/</a:t>
                      </a:r>
                      <a:r>
                        <a:rPr lang="en-US" sz="2000" b="1" dirty="0" err="1" smtClean="0"/>
                        <a:t>aPTT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1,04/37</a:t>
                      </a:r>
                      <a:endParaRPr lang="el-GR" sz="20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ΔΕΚ(διορθωμένα)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1,3</a:t>
                      </a:r>
                      <a:endParaRPr lang="el-GR" sz="20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Coombs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+ (</a:t>
                      </a:r>
                      <a:r>
                        <a:rPr lang="en-US" sz="2000" b="1" dirty="0" err="1" smtClean="0"/>
                        <a:t>IgG</a:t>
                      </a:r>
                      <a:r>
                        <a:rPr lang="en-US" sz="2000" b="1" dirty="0" smtClean="0"/>
                        <a:t>)</a:t>
                      </a:r>
                      <a:endParaRPr lang="el-GR" sz="20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ΤΚΕ/</a:t>
                      </a:r>
                      <a:r>
                        <a:rPr lang="en-US" sz="2000" b="1" dirty="0" smtClean="0"/>
                        <a:t>CRP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105/2,34</a:t>
                      </a:r>
                      <a:endParaRPr lang="el-GR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186300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 rot="1634346">
            <a:off x="3294910" y="3378955"/>
            <a:ext cx="1917646" cy="10253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 rot="5400000">
            <a:off x="5114055" y="1518793"/>
            <a:ext cx="2071702" cy="4163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rot="5400000" flipH="1">
            <a:off x="2842322" y="3428999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Ορθογώνιο"/>
          <p:cNvSpPr/>
          <p:nvPr/>
        </p:nvSpPr>
        <p:spPr>
          <a:xfrm>
            <a:off x="5436096" y="1412776"/>
            <a:ext cx="3707904" cy="4968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0" y="3501008"/>
            <a:ext cx="4860032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2195736" y="2564904"/>
            <a:ext cx="1368152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20" y="260648"/>
            <a:ext cx="9186300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 rot="1634346">
            <a:off x="3294910" y="3378955"/>
            <a:ext cx="1917646" cy="10253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 rot="5400000">
            <a:off x="5114055" y="1518793"/>
            <a:ext cx="2071702" cy="4163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rot="5400000" flipH="1">
            <a:off x="2842322" y="3428999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Ορθογώνιο"/>
          <p:cNvSpPr/>
          <p:nvPr/>
        </p:nvSpPr>
        <p:spPr>
          <a:xfrm>
            <a:off x="5436096" y="1412776"/>
            <a:ext cx="3707904" cy="4968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260648"/>
            <a:ext cx="9186300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 rot="1634346">
            <a:off x="3210415" y="3327419"/>
            <a:ext cx="2014628" cy="10564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 rot="5400000">
            <a:off x="3641026" y="2783778"/>
            <a:ext cx="2071702" cy="13618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rot="5400000" flipH="1">
            <a:off x="2842322" y="3428999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 l="32275" t="45858" r="38952" b="33567"/>
          <a:stretch>
            <a:fillRect/>
          </a:stretch>
        </p:blipFill>
        <p:spPr bwMode="auto">
          <a:xfrm>
            <a:off x="4986560" y="4968348"/>
            <a:ext cx="264320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- Ορθογώνιο"/>
          <p:cNvSpPr/>
          <p:nvPr/>
        </p:nvSpPr>
        <p:spPr>
          <a:xfrm>
            <a:off x="5500694" y="5072074"/>
            <a:ext cx="1643074" cy="571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6" name="15 - Ευθύγραμμο βέλος σύνδεσης"/>
          <p:cNvCxnSpPr/>
          <p:nvPr/>
        </p:nvCxnSpPr>
        <p:spPr>
          <a:xfrm rot="5400000">
            <a:off x="6429388" y="5301554"/>
            <a:ext cx="714380" cy="158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- Ορθογώνιο"/>
          <p:cNvSpPr/>
          <p:nvPr/>
        </p:nvSpPr>
        <p:spPr>
          <a:xfrm>
            <a:off x="4972492" y="4929198"/>
            <a:ext cx="1000132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Δ.Ν, άνδρας</a:t>
            </a:r>
            <a:r>
              <a:rPr lang="en-US" sz="3200" b="1" dirty="0" smtClean="0"/>
              <a:t>, 21 </a:t>
            </a:r>
            <a:r>
              <a:rPr lang="el-GR" sz="3200" b="1" dirty="0" smtClean="0"/>
              <a:t>ετών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l-GR" sz="3800" b="1" u="sng" dirty="0" smtClean="0"/>
              <a:t>Ατομικό αναμνηστικό</a:t>
            </a:r>
            <a:r>
              <a:rPr lang="en-US" sz="3800" b="1" u="sng" dirty="0" smtClean="0"/>
              <a:t>:</a:t>
            </a:r>
          </a:p>
          <a:p>
            <a:pPr lvl="1">
              <a:lnSpc>
                <a:spcPct val="170000"/>
              </a:lnSpc>
              <a:buNone/>
            </a:pPr>
            <a:r>
              <a:rPr lang="el-GR" sz="3800" dirty="0" smtClean="0"/>
              <a:t>Υποθυρεοειδισμός.</a:t>
            </a:r>
            <a:endParaRPr lang="en-US" sz="3800" dirty="0" smtClean="0"/>
          </a:p>
          <a:p>
            <a:pPr lvl="1">
              <a:lnSpc>
                <a:spcPct val="170000"/>
              </a:lnSpc>
              <a:buNone/>
            </a:pPr>
            <a:r>
              <a:rPr lang="el-GR" sz="3800" dirty="0" err="1" smtClean="0"/>
              <a:t>Ετερόζυγη</a:t>
            </a:r>
            <a:r>
              <a:rPr lang="el-GR" sz="3800" dirty="0" smtClean="0"/>
              <a:t> β- θαλασσαιμία</a:t>
            </a:r>
            <a:endParaRPr lang="en-US" sz="3800" dirty="0" smtClean="0"/>
          </a:p>
          <a:p>
            <a:pPr>
              <a:buNone/>
            </a:pPr>
            <a:endParaRPr lang="en-US" sz="3800" dirty="0" smtClean="0"/>
          </a:p>
          <a:p>
            <a:pPr>
              <a:buFont typeface="Wingdings" pitchFamily="2" charset="2"/>
              <a:buChar char="Ø"/>
            </a:pPr>
            <a:r>
              <a:rPr lang="en-US" sz="3800" b="1" u="sng" dirty="0" smtClean="0"/>
              <a:t>02/2008(15</a:t>
            </a:r>
            <a:r>
              <a:rPr lang="el-GR" sz="3800" b="1" u="sng" dirty="0" smtClean="0"/>
              <a:t> ετών</a:t>
            </a:r>
            <a:r>
              <a:rPr lang="en-US" sz="3800" b="1" u="sng" dirty="0" smtClean="0"/>
              <a:t>):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l-GR" sz="3800" dirty="0" smtClean="0"/>
              <a:t>Εμπύρετο, κακουχία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l-GR" sz="3800" dirty="0" smtClean="0"/>
              <a:t>Φωτοευαισθησία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l-GR" sz="3800" dirty="0" smtClean="0"/>
              <a:t>Ερύθημα παρειών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l-GR" sz="3800" dirty="0" smtClean="0"/>
              <a:t>Άφθες στόματος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l-GR" sz="3800" dirty="0" smtClean="0"/>
              <a:t>Αρθρίτιδα μικρών αρθρώσεων</a:t>
            </a:r>
          </a:p>
          <a:p>
            <a:endParaRPr lang="el-GR" dirty="0" smtClean="0"/>
          </a:p>
          <a:p>
            <a:pPr lvl="1">
              <a:buNone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endParaRPr lang="en-US" b="1" u="sng" dirty="0" smtClean="0"/>
          </a:p>
          <a:p>
            <a:endParaRPr lang="el-G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Διερεύνηση αναιμίας σε ασθενή με ΣΕΛ</a:t>
            </a:r>
            <a:r>
              <a:rPr lang="en-US" sz="3200" b="1" dirty="0" smtClean="0">
                <a:solidFill>
                  <a:srgbClr val="C00000"/>
                </a:solidFill>
              </a:rPr>
              <a:t>.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/>
              <a:t>Οξεία απώλεια</a:t>
            </a:r>
          </a:p>
          <a:p>
            <a:r>
              <a:rPr lang="el-GR" sz="2800" b="1" dirty="0" smtClean="0"/>
              <a:t>ΑΙΗΑ</a:t>
            </a:r>
          </a:p>
          <a:p>
            <a:r>
              <a:rPr lang="el-GR" sz="2800" b="1" dirty="0" err="1" smtClean="0"/>
              <a:t>Μικροαγγειοπαθητική</a:t>
            </a:r>
            <a:r>
              <a:rPr lang="el-GR" sz="2800" b="1" dirty="0" smtClean="0"/>
              <a:t> αιμολυτική αναιμία</a:t>
            </a:r>
          </a:p>
          <a:p>
            <a:r>
              <a:rPr lang="en-US" sz="2800" b="1" dirty="0" smtClean="0"/>
              <a:t>Drug induced </a:t>
            </a:r>
            <a:r>
              <a:rPr lang="el-GR" sz="2800" b="1" dirty="0" smtClean="0"/>
              <a:t>αναιμία</a:t>
            </a:r>
          </a:p>
          <a:p>
            <a:r>
              <a:rPr lang="el-GR" sz="2800" b="1" dirty="0" smtClean="0"/>
              <a:t>Διαταραχή στο μυελό των οστών</a:t>
            </a:r>
          </a:p>
          <a:p>
            <a:pPr>
              <a:buNone/>
            </a:pPr>
            <a:endParaRPr lang="el-G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Οξεία απώλεια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  <a:r>
              <a:rPr lang="el-GR" sz="3200" b="1" dirty="0" smtClean="0">
                <a:solidFill>
                  <a:srgbClr val="C00000"/>
                </a:solidFill>
              </a:rPr>
              <a:t/>
            </a:r>
            <a:br>
              <a:rPr lang="el-GR" sz="3200" b="1" dirty="0" smtClean="0">
                <a:solidFill>
                  <a:srgbClr val="C00000"/>
                </a:solidFill>
              </a:rPr>
            </a:b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l-GR" dirty="0" smtClean="0"/>
              <a:t>Χωρίς συμπτώματα από ΓΕΣ, αναπνευστικό, ουροποιητικό.</a:t>
            </a:r>
          </a:p>
          <a:p>
            <a:pPr lvl="1">
              <a:buFont typeface="Arial" pitchFamily="34" charset="0"/>
              <a:buChar char="•"/>
            </a:pPr>
            <a:r>
              <a:rPr lang="el-GR" dirty="0" err="1" smtClean="0"/>
              <a:t>Αιμοδυναμικά</a:t>
            </a:r>
            <a:r>
              <a:rPr lang="el-GR" dirty="0" smtClean="0"/>
              <a:t> σταθερός.</a:t>
            </a:r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Δακτυλική εξέταση αρνητική.</a:t>
            </a:r>
          </a:p>
          <a:p>
            <a:pPr lvl="1">
              <a:buFont typeface="Arial" pitchFamily="34" charset="0"/>
              <a:buChar char="•"/>
            </a:pPr>
            <a:r>
              <a:rPr lang="en-US" u="sng" dirty="0" smtClean="0"/>
              <a:t>CXR</a:t>
            </a:r>
            <a:r>
              <a:rPr lang="en-US" dirty="0" smtClean="0"/>
              <a:t>: </a:t>
            </a:r>
            <a:r>
              <a:rPr lang="el-GR" dirty="0" smtClean="0"/>
              <a:t>χωρίς παθολογικό εύρημα.</a:t>
            </a:r>
          </a:p>
          <a:p>
            <a:pPr lvl="1">
              <a:buFont typeface="Arial" pitchFamily="34" charset="0"/>
              <a:buChar char="•"/>
            </a:pPr>
            <a:r>
              <a:rPr lang="en-US" u="sng" dirty="0" smtClean="0"/>
              <a:t>U/S </a:t>
            </a:r>
            <a:r>
              <a:rPr lang="el-GR" u="sng" dirty="0" smtClean="0"/>
              <a:t>κοιλίας</a:t>
            </a:r>
            <a:r>
              <a:rPr lang="en-US" dirty="0" smtClean="0"/>
              <a:t>: </a:t>
            </a:r>
            <a:r>
              <a:rPr lang="el-GR" dirty="0" smtClean="0"/>
              <a:t>χωρίς συλλογή υγρού στην κοιλιακή χώρα. Σπλήνας 15</a:t>
            </a:r>
            <a:r>
              <a:rPr lang="en-US" dirty="0" smtClean="0"/>
              <a:t>cm.</a:t>
            </a:r>
            <a:endParaRPr lang="el-GR" dirty="0" smtClean="0"/>
          </a:p>
          <a:p>
            <a:endParaRPr lang="el-GR" sz="2400" dirty="0" smtClean="0"/>
          </a:p>
          <a:p>
            <a:pPr lvl="1">
              <a:buFont typeface="Arial" pitchFamily="34" charset="0"/>
              <a:buChar char="•"/>
            </a:pPr>
            <a:endParaRPr lang="el-GR" dirty="0" smtClean="0"/>
          </a:p>
          <a:p>
            <a:pPr lvl="1">
              <a:buFont typeface="Arial" pitchFamily="34" charset="0"/>
              <a:buChar char="•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AIHA: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Δείκτες </a:t>
            </a:r>
            <a:r>
              <a:rPr lang="el-GR" sz="2800" dirty="0" err="1" smtClean="0"/>
              <a:t>αιμόλυσης</a:t>
            </a:r>
            <a:r>
              <a:rPr lang="el-GR" sz="2800" dirty="0" smtClean="0"/>
              <a:t> φυσιολογικοί.</a:t>
            </a:r>
          </a:p>
          <a:p>
            <a:r>
              <a:rPr lang="el-GR" sz="2800" dirty="0" smtClean="0"/>
              <a:t>Χωρίς </a:t>
            </a:r>
            <a:r>
              <a:rPr lang="el-GR" sz="2800" dirty="0" err="1" smtClean="0"/>
              <a:t>σφαιροκύτταρα</a:t>
            </a:r>
            <a:r>
              <a:rPr lang="el-GR" sz="2800" dirty="0" smtClean="0"/>
              <a:t> στο επίχρισμα περιφερικού αίματος.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err="1" smtClean="0">
                <a:solidFill>
                  <a:srgbClr val="C00000"/>
                </a:solidFill>
              </a:rPr>
              <a:t>Μικροαγγειοπαθητική</a:t>
            </a:r>
            <a:r>
              <a:rPr lang="el-GR" sz="3200" b="1" dirty="0" smtClean="0">
                <a:solidFill>
                  <a:srgbClr val="C00000"/>
                </a:solidFill>
              </a:rPr>
              <a:t> αναιμία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Επίχρισμα χωρίς </a:t>
            </a:r>
            <a:r>
              <a:rPr lang="el-GR" sz="2800" dirty="0" err="1" smtClean="0"/>
              <a:t>σχιστοκύτταρα</a:t>
            </a:r>
            <a:endParaRPr lang="el-GR" sz="2800" i="1" dirty="0" smtClean="0">
              <a:solidFill>
                <a:srgbClr val="C00000"/>
              </a:solidFill>
            </a:endParaRPr>
          </a:p>
          <a:p>
            <a:r>
              <a:rPr lang="en-US" sz="2800" dirty="0" smtClean="0"/>
              <a:t>PLTs&gt;150.000 </a:t>
            </a:r>
            <a:r>
              <a:rPr lang="en-US" sz="2800" dirty="0" smtClean="0">
                <a:solidFill>
                  <a:srgbClr val="C00000"/>
                </a:solidFill>
              </a:rPr>
              <a:t>(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C00000"/>
                </a:solidFill>
              </a:rPr>
              <a:t>TTP-like </a:t>
            </a:r>
            <a:r>
              <a:rPr lang="en-US" sz="2800" i="1" dirty="0" err="1" smtClean="0">
                <a:solidFill>
                  <a:srgbClr val="C00000"/>
                </a:solidFill>
              </a:rPr>
              <a:t>rouled</a:t>
            </a:r>
            <a:r>
              <a:rPr lang="en-US" sz="2800" i="1" dirty="0" smtClean="0">
                <a:solidFill>
                  <a:srgbClr val="C00000"/>
                </a:solidFill>
              </a:rPr>
              <a:t> out).</a:t>
            </a:r>
            <a:endParaRPr lang="en-US" sz="2800" dirty="0" smtClean="0"/>
          </a:p>
          <a:p>
            <a:r>
              <a:rPr lang="en-US" sz="2800" dirty="0" smtClean="0"/>
              <a:t>INR, </a:t>
            </a:r>
            <a:r>
              <a:rPr lang="en-US" sz="2800" dirty="0" err="1" smtClean="0"/>
              <a:t>aPTT</a:t>
            </a:r>
            <a:r>
              <a:rPr lang="en-US" sz="2800" dirty="0" smtClean="0"/>
              <a:t>, FIB </a:t>
            </a:r>
            <a:r>
              <a:rPr lang="el-GR" sz="2800" dirty="0" err="1" smtClean="0"/>
              <a:t>κ.φ</a:t>
            </a:r>
            <a:r>
              <a:rPr lang="en-US" sz="2800" dirty="0" smtClean="0"/>
              <a:t>.</a:t>
            </a:r>
            <a:r>
              <a:rPr lang="el-GR" sz="2800" dirty="0" smtClean="0"/>
              <a:t> </a:t>
            </a:r>
            <a:r>
              <a:rPr lang="el-GR" sz="2800" i="1" dirty="0" smtClean="0">
                <a:solidFill>
                  <a:srgbClr val="C00000"/>
                </a:solidFill>
              </a:rPr>
              <a:t>(</a:t>
            </a:r>
            <a:r>
              <a:rPr lang="en-US" sz="2800" i="1" dirty="0" smtClean="0">
                <a:solidFill>
                  <a:srgbClr val="C00000"/>
                </a:solidFill>
              </a:rPr>
              <a:t>D.I.C. </a:t>
            </a:r>
            <a:r>
              <a:rPr lang="en-US" sz="2800" i="1" dirty="0" err="1" smtClean="0">
                <a:solidFill>
                  <a:srgbClr val="C00000"/>
                </a:solidFill>
              </a:rPr>
              <a:t>rouled</a:t>
            </a:r>
            <a:r>
              <a:rPr lang="en-US" sz="2800" i="1" dirty="0" smtClean="0">
                <a:solidFill>
                  <a:srgbClr val="C00000"/>
                </a:solidFill>
              </a:rPr>
              <a:t> out).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Διερεύνηση αναιμίας σε ασθενή με ΣΕΛ</a:t>
            </a:r>
            <a:r>
              <a:rPr lang="en-US" sz="3200" b="1" dirty="0" smtClean="0">
                <a:solidFill>
                  <a:srgbClr val="C00000"/>
                </a:solidFill>
              </a:rPr>
              <a:t>.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/>
              <a:t>Οξεία απώλεια</a:t>
            </a:r>
          </a:p>
          <a:p>
            <a:r>
              <a:rPr lang="el-GR" sz="2800" b="1" dirty="0" smtClean="0"/>
              <a:t>ΑΙΗΑ</a:t>
            </a:r>
          </a:p>
          <a:p>
            <a:r>
              <a:rPr lang="el-GR" sz="2800" b="1" dirty="0" err="1" smtClean="0"/>
              <a:t>Μικροαγγειοπαθητική</a:t>
            </a:r>
            <a:r>
              <a:rPr lang="el-GR" sz="2800" b="1" dirty="0" smtClean="0"/>
              <a:t> αιμολυτική αναιμία</a:t>
            </a:r>
          </a:p>
          <a:p>
            <a:r>
              <a:rPr lang="en-US" sz="2800" b="1" dirty="0" smtClean="0"/>
              <a:t>Drug induced </a:t>
            </a:r>
            <a:r>
              <a:rPr lang="el-GR" sz="2800" b="1" dirty="0" smtClean="0"/>
              <a:t>αναιμία</a:t>
            </a:r>
          </a:p>
          <a:p>
            <a:r>
              <a:rPr lang="el-GR" sz="2800" b="1" dirty="0" smtClean="0"/>
              <a:t>Διαταραχή στο μυελό των οστών</a:t>
            </a:r>
          </a:p>
          <a:p>
            <a:pPr>
              <a:buNone/>
            </a:pPr>
            <a:endParaRPr lang="el-G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Διερεύνηση αναιμίας σε ασθενή με ΣΕΛ</a:t>
            </a:r>
            <a:r>
              <a:rPr lang="en-US" sz="3200" b="1" dirty="0" smtClean="0">
                <a:solidFill>
                  <a:srgbClr val="C00000"/>
                </a:solidFill>
              </a:rPr>
              <a:t>.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chemeClr val="bg2"/>
                </a:solidFill>
              </a:rPr>
              <a:t>Οξεία απώλεια.</a:t>
            </a:r>
          </a:p>
          <a:p>
            <a:r>
              <a:rPr lang="el-GR" sz="2800" b="1" dirty="0" smtClean="0">
                <a:solidFill>
                  <a:schemeClr val="bg2"/>
                </a:solidFill>
              </a:rPr>
              <a:t>ΑΙΗΑ.</a:t>
            </a:r>
          </a:p>
          <a:p>
            <a:r>
              <a:rPr lang="el-GR" sz="2800" b="1" dirty="0" err="1" smtClean="0">
                <a:solidFill>
                  <a:schemeClr val="bg2"/>
                </a:solidFill>
              </a:rPr>
              <a:t>Μικροαγγειοπαθητική</a:t>
            </a:r>
            <a:r>
              <a:rPr lang="el-GR" sz="2800" b="1" dirty="0" smtClean="0">
                <a:solidFill>
                  <a:schemeClr val="bg2"/>
                </a:solidFill>
              </a:rPr>
              <a:t> αιμολυτική αναιμία.</a:t>
            </a:r>
          </a:p>
          <a:p>
            <a:r>
              <a:rPr lang="en-US" sz="2800" b="1" dirty="0" smtClean="0"/>
              <a:t>Drug induced </a:t>
            </a:r>
            <a:r>
              <a:rPr lang="el-GR" sz="2800" b="1" dirty="0" smtClean="0"/>
              <a:t>αναιμία</a:t>
            </a:r>
          </a:p>
          <a:p>
            <a:r>
              <a:rPr lang="el-GR" sz="2800" b="1" dirty="0" smtClean="0"/>
              <a:t>Διαταραχή στο μυελό των οστών</a:t>
            </a:r>
          </a:p>
          <a:p>
            <a:pPr>
              <a:buNone/>
            </a:pPr>
            <a:endParaRPr lang="el-G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Έκβαση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Μετάγγιση με 2 μονάδες </a:t>
            </a:r>
            <a:r>
              <a:rPr lang="en-US" sz="2800" dirty="0" smtClean="0"/>
              <a:t>RBCs</a:t>
            </a:r>
          </a:p>
          <a:p>
            <a:r>
              <a:rPr lang="el-GR" sz="2800" dirty="0" smtClean="0"/>
              <a:t>Εξιτήριο αυτοβούλως, χωρίς περαιτέρω διενέργεια εξετάσεων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1 εβδομάδα αργότερα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Εμπύρετο ως </a:t>
            </a:r>
            <a:r>
              <a:rPr lang="el-GR" sz="2800" b="1" dirty="0" smtClean="0"/>
              <a:t>39,6</a:t>
            </a:r>
            <a:r>
              <a:rPr lang="el-GR" sz="2800" b="1" baseline="30000" dirty="0" smtClean="0"/>
              <a:t> ο</a:t>
            </a:r>
            <a:r>
              <a:rPr lang="en-US" sz="2800" b="1" dirty="0" smtClean="0"/>
              <a:t>C</a:t>
            </a:r>
            <a:endParaRPr lang="el-GR" sz="2800" dirty="0" smtClean="0"/>
          </a:p>
          <a:p>
            <a:endParaRPr lang="el-GR" sz="2800" dirty="0" smtClean="0"/>
          </a:p>
          <a:p>
            <a:pPr algn="ctr">
              <a:buNone/>
            </a:pPr>
            <a:r>
              <a:rPr lang="el-GR" sz="2800" dirty="0" smtClean="0">
                <a:solidFill>
                  <a:srgbClr val="C00000"/>
                </a:solidFill>
              </a:rPr>
              <a:t>Κλινική εξέταση</a:t>
            </a:r>
            <a:r>
              <a:rPr lang="en-US" sz="2800" dirty="0" smtClean="0">
                <a:solidFill>
                  <a:srgbClr val="C00000"/>
                </a:solidFill>
              </a:rPr>
              <a:t>:</a:t>
            </a:r>
          </a:p>
          <a:p>
            <a:endParaRPr lang="en-US" sz="2800" dirty="0" smtClean="0"/>
          </a:p>
          <a:p>
            <a:r>
              <a:rPr lang="el-GR" sz="2800" dirty="0" smtClean="0"/>
              <a:t>Σπληνομεγαλία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Labs:</a:t>
            </a:r>
            <a:endParaRPr lang="el-GR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340769"/>
          <a:ext cx="4474840" cy="44528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7420"/>
                <a:gridCol w="2237420"/>
              </a:tblGrid>
              <a:tr h="66583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WBCs(PMNs/LYM)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1400 (600/600)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Hb</a:t>
                      </a:r>
                      <a:r>
                        <a:rPr lang="en-US" b="1" dirty="0" smtClean="0"/>
                        <a:t>/Ht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6,5/21,7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128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="1" dirty="0" smtClean="0"/>
                        <a:t>(</a:t>
                      </a:r>
                      <a:r>
                        <a:rPr lang="en-US" b="1" dirty="0" smtClean="0"/>
                        <a:t>MCV/MCH/MCHC)</a:t>
                      </a:r>
                      <a:endParaRPr lang="el-GR" b="1" dirty="0" smtClean="0"/>
                    </a:p>
                    <a:p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76/27/31</a:t>
                      </a:r>
                      <a:endParaRPr lang="el-GR" b="1" dirty="0"/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PLTs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94.000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Cre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1,9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Alb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2,9</a:t>
                      </a:r>
                      <a:endParaRPr lang="el-GR" b="1" dirty="0"/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TKE/CRP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140/14,9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2345">
                <a:tc>
                  <a:txBody>
                    <a:bodyPr/>
                    <a:lstStyle/>
                    <a:p>
                      <a:r>
                        <a:rPr lang="el-GR" b="1" dirty="0" smtClean="0"/>
                        <a:t>Γενική ούρων</a:t>
                      </a:r>
                      <a:r>
                        <a:rPr lang="en-US" b="1" dirty="0" smtClean="0"/>
                        <a:t>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="1" dirty="0" smtClean="0"/>
                        <a:t>RBCs: 9 </a:t>
                      </a:r>
                      <a:r>
                        <a:rPr lang="el-GR" b="1" dirty="0" err="1" smtClean="0"/>
                        <a:t>κ.ο.π</a:t>
                      </a:r>
                      <a:r>
                        <a:rPr lang="el-GR" b="1" dirty="0" smtClean="0"/>
                        <a:t>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="1" dirty="0" smtClean="0"/>
                        <a:t>WBCs:</a:t>
                      </a:r>
                      <a:r>
                        <a:rPr lang="en-US" b="1" baseline="0" dirty="0" smtClean="0"/>
                        <a:t> 4</a:t>
                      </a:r>
                      <a:r>
                        <a:rPr lang="el-GR" b="1" baseline="0" dirty="0" smtClean="0"/>
                        <a:t> </a:t>
                      </a:r>
                      <a:r>
                        <a:rPr lang="el-GR" b="1" baseline="0" dirty="0" err="1" smtClean="0"/>
                        <a:t>κ.ο.π</a:t>
                      </a:r>
                      <a:r>
                        <a:rPr lang="el-GR" b="1" baseline="0" dirty="0" smtClean="0"/>
                        <a:t>.</a:t>
                      </a:r>
                      <a:endParaRPr lang="en-US" b="1" dirty="0" smtClean="0"/>
                    </a:p>
                    <a:p>
                      <a:endParaRPr lang="el-GR" b="1" dirty="0"/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l-GR" dirty="0" smtClean="0"/>
                        <a:t>Λεύκωμα ούρων</a:t>
                      </a:r>
                      <a:r>
                        <a:rPr lang="en-US" dirty="0" smtClean="0"/>
                        <a:t>: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440 mg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5056343" y="3140968"/>
            <a:ext cx="4087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CXR: </a:t>
            </a:r>
            <a:r>
              <a:rPr lang="el-GR" sz="2400" dirty="0" smtClean="0"/>
              <a:t>χωρίς διήθημα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Ενεργά προβλήματα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  <a:r>
              <a:rPr lang="el-GR" sz="3200" b="1" dirty="0" smtClean="0">
                <a:solidFill>
                  <a:srgbClr val="C00000"/>
                </a:solidFill>
              </a:rPr>
              <a:t> 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b="1" dirty="0" smtClean="0"/>
              <a:t>Εμπύρετο</a:t>
            </a:r>
          </a:p>
          <a:p>
            <a:pPr>
              <a:lnSpc>
                <a:spcPct val="150000"/>
              </a:lnSpc>
            </a:pPr>
            <a:r>
              <a:rPr lang="el-GR" sz="2800" b="1" dirty="0" err="1" smtClean="0"/>
              <a:t>Πανκυτταροπενία</a:t>
            </a:r>
            <a:endParaRPr lang="el-GR" sz="2800" b="1" dirty="0" smtClean="0"/>
          </a:p>
          <a:p>
            <a:pPr>
              <a:lnSpc>
                <a:spcPct val="150000"/>
              </a:lnSpc>
            </a:pPr>
            <a:r>
              <a:rPr lang="el-GR" sz="2800" b="1" dirty="0" smtClean="0"/>
              <a:t>Σπληνομεγαλία</a:t>
            </a:r>
          </a:p>
          <a:p>
            <a:pPr>
              <a:lnSpc>
                <a:spcPct val="150000"/>
              </a:lnSpc>
            </a:pPr>
            <a:r>
              <a:rPr lang="el-GR" sz="2800" b="1" dirty="0" smtClean="0"/>
              <a:t>Επιδείνωση νεφρικής λειτουργίας</a:t>
            </a:r>
            <a:endParaRPr lang="el-G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Εργαστηριακός έλεγχος</a:t>
            </a:r>
            <a:r>
              <a:rPr lang="en-US" sz="3200" b="1" dirty="0" smtClean="0">
                <a:solidFill>
                  <a:srgbClr val="C00000"/>
                </a:solidFill>
              </a:rPr>
              <a:t> ( 2/2008)</a:t>
            </a:r>
            <a:endParaRPr lang="el-GR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928662" y="1428736"/>
          <a:ext cx="6329378" cy="356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3218"/>
                <a:gridCol w="3486160"/>
              </a:tblGrid>
              <a:tr h="318454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Hb</a:t>
                      </a:r>
                      <a:r>
                        <a:rPr lang="en-US" sz="2000" b="1" dirty="0" smtClean="0"/>
                        <a:t> / Ht</a:t>
                      </a:r>
                      <a:endParaRPr lang="el-GR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9,3 / 27,5</a:t>
                      </a:r>
                      <a:endParaRPr lang="el-GR" sz="2000" b="1" dirty="0"/>
                    </a:p>
                  </a:txBody>
                  <a:tcPr/>
                </a:tc>
              </a:tr>
              <a:tr h="31845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WBCs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1600" b="1" baseline="0" dirty="0" smtClean="0"/>
                        <a:t>(</a:t>
                      </a:r>
                      <a:r>
                        <a:rPr lang="en-US" sz="1600" b="1" dirty="0" smtClean="0"/>
                        <a:t>LYM)</a:t>
                      </a:r>
                      <a:endParaRPr lang="el-G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3300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1600" b="1" baseline="0" dirty="0" smtClean="0"/>
                        <a:t>(</a:t>
                      </a:r>
                      <a:r>
                        <a:rPr lang="en-US" sz="1600" b="1" dirty="0" smtClean="0"/>
                        <a:t>800)</a:t>
                      </a:r>
                      <a:endParaRPr lang="el-GR" sz="2000" b="1" dirty="0"/>
                    </a:p>
                  </a:txBody>
                  <a:tcPr/>
                </a:tc>
              </a:tr>
              <a:tr h="31845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ALB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3,4</a:t>
                      </a:r>
                      <a:endParaRPr lang="el-GR" sz="2000" b="1" dirty="0"/>
                    </a:p>
                  </a:txBody>
                  <a:tcPr/>
                </a:tc>
              </a:tr>
              <a:tr h="31845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TKE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51</a:t>
                      </a:r>
                      <a:endParaRPr lang="el-GR" sz="2000" b="1" dirty="0"/>
                    </a:p>
                  </a:txBody>
                  <a:tcPr/>
                </a:tc>
              </a:tr>
              <a:tr h="318454"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Άμεση </a:t>
                      </a:r>
                      <a:r>
                        <a:rPr lang="en-US" sz="2000" b="1" dirty="0" smtClean="0"/>
                        <a:t>Coombs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0" dirty="0" smtClean="0"/>
                        <a:t>αρνητική</a:t>
                      </a:r>
                      <a:endParaRPr lang="el-GR" sz="2000" b="0" dirty="0"/>
                    </a:p>
                  </a:txBody>
                  <a:tcPr/>
                </a:tc>
              </a:tr>
              <a:tr h="31845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ANA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1/1280 </a:t>
                      </a:r>
                      <a:r>
                        <a:rPr lang="el-GR" sz="2000" b="1" dirty="0" smtClean="0"/>
                        <a:t>ασθενώς</a:t>
                      </a:r>
                      <a:r>
                        <a:rPr lang="el-GR" sz="2000" b="1" baseline="0" dirty="0" smtClean="0"/>
                        <a:t> διάχυτος</a:t>
                      </a:r>
                      <a:endParaRPr lang="el-GR" sz="2000" b="1" dirty="0"/>
                    </a:p>
                  </a:txBody>
                  <a:tcPr/>
                </a:tc>
              </a:tr>
              <a:tr h="31845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Anti-</a:t>
                      </a:r>
                      <a:r>
                        <a:rPr lang="en-US" sz="2000" b="1" dirty="0" err="1" smtClean="0"/>
                        <a:t>dsDNA</a:t>
                      </a:r>
                      <a:r>
                        <a:rPr lang="en-US" sz="2000" b="1" dirty="0" smtClean="0"/>
                        <a:t> 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300</a:t>
                      </a:r>
                      <a:r>
                        <a:rPr lang="el-GR" sz="2000" b="1" dirty="0" smtClean="0"/>
                        <a:t> </a:t>
                      </a:r>
                      <a:r>
                        <a:rPr lang="el-GR" sz="2000" b="0" dirty="0" smtClean="0"/>
                        <a:t>(θετικά&gt;15)</a:t>
                      </a:r>
                      <a:endParaRPr lang="el-GR" sz="2000" b="1" dirty="0"/>
                    </a:p>
                  </a:txBody>
                  <a:tcPr/>
                </a:tc>
              </a:tr>
              <a:tr h="31845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Anti-</a:t>
                      </a:r>
                      <a:r>
                        <a:rPr lang="en-US" sz="2000" b="1" dirty="0" err="1" smtClean="0"/>
                        <a:t>Sm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35,2</a:t>
                      </a:r>
                      <a:r>
                        <a:rPr lang="el-GR" sz="2000" b="1" baseline="0" dirty="0" smtClean="0"/>
                        <a:t> </a:t>
                      </a:r>
                      <a:r>
                        <a:rPr lang="el-GR" sz="2000" b="0" baseline="0" dirty="0" smtClean="0"/>
                        <a:t>(θετικά &gt;7)</a:t>
                      </a:r>
                      <a:endParaRPr lang="el-GR" sz="2000" b="1" dirty="0"/>
                    </a:p>
                  </a:txBody>
                  <a:tcPr/>
                </a:tc>
              </a:tr>
              <a:tr h="31845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C3/C4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30,6</a:t>
                      </a:r>
                      <a:r>
                        <a:rPr lang="en-US" sz="2000" b="1" dirty="0" smtClean="0"/>
                        <a:t>/</a:t>
                      </a:r>
                      <a:r>
                        <a:rPr lang="el-GR" sz="2000" b="1" dirty="0" smtClean="0"/>
                        <a:t>4,4</a:t>
                      </a:r>
                      <a:endParaRPr lang="el-G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Διαφορική διάγνωση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89119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b="1" dirty="0" smtClean="0"/>
              <a:t>Τοξικότητα από </a:t>
            </a:r>
            <a:r>
              <a:rPr lang="el-GR" sz="2800" b="1" dirty="0" err="1" smtClean="0"/>
              <a:t>κυκλοφωσφαμίδη</a:t>
            </a:r>
            <a:endParaRPr lang="el-GR" sz="2800" b="1" dirty="0" smtClean="0"/>
          </a:p>
          <a:p>
            <a:pPr>
              <a:lnSpc>
                <a:spcPct val="150000"/>
              </a:lnSpc>
            </a:pPr>
            <a:r>
              <a:rPr lang="el-GR" sz="2800" b="1" dirty="0" smtClean="0"/>
              <a:t>Λοίμωξη</a:t>
            </a:r>
          </a:p>
          <a:p>
            <a:pPr>
              <a:lnSpc>
                <a:spcPct val="150000"/>
              </a:lnSpc>
            </a:pPr>
            <a:r>
              <a:rPr lang="el-GR" sz="2800" b="1" dirty="0" smtClean="0"/>
              <a:t>Αιματολογικό νόσημα</a:t>
            </a:r>
          </a:p>
          <a:p>
            <a:pPr>
              <a:lnSpc>
                <a:spcPct val="150000"/>
              </a:lnSpc>
            </a:pPr>
            <a:r>
              <a:rPr lang="el-GR" sz="2800" b="1" dirty="0" smtClean="0"/>
              <a:t>Έξαρση ΣΕΛ</a:t>
            </a:r>
            <a:endParaRPr lang="el-G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Τοξικότητα από </a:t>
            </a:r>
            <a:r>
              <a:rPr lang="el-GR" sz="3200" b="1" dirty="0" err="1" smtClean="0">
                <a:solidFill>
                  <a:srgbClr val="C00000"/>
                </a:solidFill>
              </a:rPr>
              <a:t>Κυκλοφωσφαμίδη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sz="2600" u="sng" dirty="0" smtClean="0"/>
              <a:t>Αναστρέψιμη </a:t>
            </a:r>
            <a:r>
              <a:rPr lang="el-GR" sz="2600" u="sng" dirty="0" err="1" smtClean="0"/>
              <a:t>μυελοτοξικότητα</a:t>
            </a:r>
            <a:r>
              <a:rPr lang="en-US" sz="2600" u="sng" dirty="0" smtClean="0"/>
              <a:t>:</a:t>
            </a:r>
          </a:p>
          <a:p>
            <a:pPr lvl="1"/>
            <a:r>
              <a:rPr lang="el-GR" sz="2600" dirty="0" smtClean="0"/>
              <a:t>Συνήθης </a:t>
            </a:r>
          </a:p>
          <a:p>
            <a:pPr lvl="1"/>
            <a:r>
              <a:rPr lang="el-GR" sz="2600" b="1" dirty="0" err="1" smtClean="0"/>
              <a:t>Δοσοεξαρτώμενη</a:t>
            </a:r>
            <a:endParaRPr lang="el-GR" sz="2600" b="1" dirty="0" smtClean="0"/>
          </a:p>
          <a:p>
            <a:pPr>
              <a:buFont typeface="Wingdings" pitchFamily="2" charset="2"/>
              <a:buChar char="Ø"/>
            </a:pPr>
            <a:r>
              <a:rPr lang="el-GR" sz="2600" u="sng" dirty="0" smtClean="0"/>
              <a:t>Μετά από </a:t>
            </a:r>
            <a:r>
              <a:rPr lang="en-US" sz="2600" u="sng" dirty="0" smtClean="0"/>
              <a:t>pulse therapy:</a:t>
            </a:r>
            <a:endParaRPr lang="el-GR" sz="2600" u="sng" dirty="0" smtClean="0"/>
          </a:p>
          <a:p>
            <a:pPr lvl="1">
              <a:buFont typeface="Arial" pitchFamily="34" charset="0"/>
              <a:buChar char="•"/>
            </a:pPr>
            <a:r>
              <a:rPr lang="el-GR" sz="2600" dirty="0" smtClean="0"/>
              <a:t>Ναδίρ λεμφοκυττάρων</a:t>
            </a:r>
            <a:r>
              <a:rPr lang="en-US" sz="2600" dirty="0" smtClean="0"/>
              <a:t>: </a:t>
            </a:r>
            <a:r>
              <a:rPr lang="en-US" sz="2600" b="1" dirty="0" smtClean="0"/>
              <a:t>7-10 </a:t>
            </a:r>
            <a:r>
              <a:rPr lang="el-GR" sz="2600" b="1" dirty="0" smtClean="0"/>
              <a:t>μέρες</a:t>
            </a:r>
          </a:p>
          <a:p>
            <a:pPr lvl="1">
              <a:buFont typeface="Arial" pitchFamily="34" charset="0"/>
              <a:buChar char="•"/>
            </a:pPr>
            <a:r>
              <a:rPr lang="el-GR" sz="2600" dirty="0" smtClean="0"/>
              <a:t>Ναδίρ </a:t>
            </a:r>
            <a:r>
              <a:rPr lang="el-GR" sz="2600" dirty="0" err="1" smtClean="0"/>
              <a:t>ουδετεροφίλων</a:t>
            </a:r>
            <a:r>
              <a:rPr lang="en-US" sz="2600" dirty="0" smtClean="0"/>
              <a:t>: </a:t>
            </a:r>
            <a:r>
              <a:rPr lang="en-US" sz="2600" b="1" dirty="0" smtClean="0"/>
              <a:t>10-14 </a:t>
            </a:r>
            <a:r>
              <a:rPr lang="el-GR" sz="2600" b="1" dirty="0" smtClean="0"/>
              <a:t>μέρες</a:t>
            </a:r>
          </a:p>
          <a:p>
            <a:pPr lvl="1">
              <a:buFont typeface="Arial" pitchFamily="34" charset="0"/>
              <a:buChar char="•"/>
            </a:pPr>
            <a:r>
              <a:rPr lang="el-GR" sz="2600" dirty="0" smtClean="0"/>
              <a:t>Ανάκαμψη από την </a:t>
            </a:r>
            <a:r>
              <a:rPr lang="el-GR" sz="2600" dirty="0" err="1" smtClean="0"/>
              <a:t>ουδετεροπενία</a:t>
            </a:r>
            <a:r>
              <a:rPr lang="en-US" sz="2600" dirty="0" smtClean="0"/>
              <a:t>: </a:t>
            </a:r>
            <a:r>
              <a:rPr lang="en-US" sz="2600" b="1" dirty="0" smtClean="0"/>
              <a:t>21-28 </a:t>
            </a:r>
            <a:r>
              <a:rPr lang="el-GR" sz="2600" b="1" dirty="0" smtClean="0"/>
              <a:t>μέρες</a:t>
            </a:r>
          </a:p>
          <a:p>
            <a:pPr>
              <a:buFont typeface="Wingdings" pitchFamily="2" charset="2"/>
              <a:buChar char="Ø"/>
            </a:pPr>
            <a:r>
              <a:rPr lang="el-GR" sz="2600" u="sng" dirty="0" err="1" smtClean="0"/>
              <a:t>Θρομβοπενία</a:t>
            </a:r>
            <a:r>
              <a:rPr lang="en-US" sz="2600" dirty="0" smtClean="0"/>
              <a:t>: </a:t>
            </a:r>
            <a:r>
              <a:rPr lang="el-GR" sz="2600" b="1" dirty="0" smtClean="0"/>
              <a:t>Εξαιρετικά σπάνια</a:t>
            </a:r>
            <a:r>
              <a:rPr lang="en-US" sz="2600" b="1" dirty="0" smtClean="0"/>
              <a:t>!!!</a:t>
            </a:r>
            <a:endParaRPr lang="en-US" sz="2600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3286116" y="6488668"/>
            <a:ext cx="6072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Lahita</a:t>
            </a:r>
            <a:r>
              <a:rPr lang="en-US" dirty="0" smtClean="0"/>
              <a:t>, Systemic Lupus </a:t>
            </a:r>
            <a:r>
              <a:rPr lang="en-US" dirty="0" err="1" smtClean="0"/>
              <a:t>Erythematosus</a:t>
            </a:r>
            <a:r>
              <a:rPr lang="en-US" dirty="0" smtClean="0"/>
              <a:t>. 5</a:t>
            </a:r>
            <a:r>
              <a:rPr lang="en-US" baseline="30000" dirty="0" smtClean="0"/>
              <a:t>th</a:t>
            </a:r>
            <a:r>
              <a:rPr lang="en-US" dirty="0" smtClean="0"/>
              <a:t> ed., Elsevier, 2010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Λοιμώξεις</a:t>
            </a:r>
            <a:endParaRPr lang="el-GR" sz="3200" b="1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69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800" b="1" dirty="0" smtClean="0">
                          <a:solidFill>
                            <a:srgbClr val="C00000"/>
                          </a:solidFill>
                        </a:rPr>
                        <a:t>Ιοί</a:t>
                      </a:r>
                      <a:endParaRPr lang="el-GR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b="1" dirty="0" err="1" smtClean="0"/>
                        <a:t>Parvo</a:t>
                      </a:r>
                      <a:r>
                        <a:rPr lang="en-US" sz="2800" b="1" dirty="0" smtClean="0"/>
                        <a:t> B19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b="1" dirty="0" smtClean="0"/>
                        <a:t>HIV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b="1" dirty="0" smtClean="0"/>
                        <a:t>HBV,</a:t>
                      </a:r>
                      <a:r>
                        <a:rPr lang="en-US" sz="2800" b="1" baseline="0" dirty="0" smtClean="0"/>
                        <a:t> HCV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b="1" baseline="0" dirty="0" smtClean="0"/>
                        <a:t>CMV</a:t>
                      </a:r>
                      <a:endParaRPr lang="el-GR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b="1" dirty="0" smtClean="0">
                          <a:solidFill>
                            <a:srgbClr val="C00000"/>
                          </a:solidFill>
                        </a:rPr>
                        <a:t>Ειδικές λοιμώξεις</a:t>
                      </a:r>
                      <a:endParaRPr lang="el-GR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b="1" dirty="0" smtClean="0"/>
                        <a:t>TB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b="1" dirty="0" err="1" smtClean="0"/>
                        <a:t>Leishmania</a:t>
                      </a:r>
                      <a:endParaRPr lang="en-US" sz="2800" b="1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800" b="1" dirty="0" err="1" smtClean="0"/>
                        <a:t>Brucella</a:t>
                      </a:r>
                      <a:endParaRPr lang="el-GR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Αιματολογικά νοσήματα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l-GR" sz="2400" dirty="0" smtClean="0"/>
              <a:t>Διηθητικό νόσημα</a:t>
            </a:r>
            <a:r>
              <a:rPr lang="en-US" sz="2400" dirty="0" smtClean="0"/>
              <a:t>:</a:t>
            </a:r>
          </a:p>
          <a:p>
            <a:pPr lvl="1"/>
            <a:r>
              <a:rPr lang="el-GR" dirty="0" smtClean="0"/>
              <a:t>Λέμφωμα</a:t>
            </a:r>
          </a:p>
          <a:p>
            <a:pPr lvl="1"/>
            <a:r>
              <a:rPr lang="el-GR" dirty="0" smtClean="0"/>
              <a:t>Πολλαπλό </a:t>
            </a:r>
            <a:r>
              <a:rPr lang="el-GR" dirty="0" err="1" smtClean="0"/>
              <a:t>μυέλωμα</a:t>
            </a:r>
            <a:endParaRPr lang="el-GR" dirty="0" smtClean="0"/>
          </a:p>
          <a:p>
            <a:pPr lvl="1"/>
            <a:r>
              <a:rPr lang="el-GR" dirty="0" smtClean="0"/>
              <a:t>Λευχαιμία εκ τριχωτών κυττάρων.</a:t>
            </a:r>
          </a:p>
          <a:p>
            <a:r>
              <a:rPr lang="en-US" sz="2400" dirty="0" smtClean="0"/>
              <a:t>MDS</a:t>
            </a:r>
            <a:endParaRPr lang="el-GR" sz="2400" dirty="0" smtClean="0"/>
          </a:p>
          <a:p>
            <a:r>
              <a:rPr lang="el-GR" sz="2400" dirty="0" smtClean="0"/>
              <a:t>Οξεία λευχαιμία</a:t>
            </a:r>
          </a:p>
          <a:p>
            <a:r>
              <a:rPr lang="el-GR" sz="2400" dirty="0" err="1" smtClean="0"/>
              <a:t>Μυελοϊνωση</a:t>
            </a:r>
            <a:endParaRPr lang="el-GR" sz="2400" dirty="0" smtClean="0"/>
          </a:p>
          <a:p>
            <a:pPr lvl="2">
              <a:buNone/>
            </a:pPr>
            <a:endParaRPr lang="el-GR" sz="2400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sz="2400" dirty="0" err="1" smtClean="0"/>
              <a:t>Απλαστική</a:t>
            </a:r>
            <a:r>
              <a:rPr lang="el-GR" sz="2400" dirty="0" smtClean="0"/>
              <a:t> αναιμία</a:t>
            </a:r>
            <a:r>
              <a:rPr lang="en-US" sz="2400" dirty="0" smtClean="0"/>
              <a:t>:</a:t>
            </a:r>
          </a:p>
          <a:p>
            <a:pPr lvl="1"/>
            <a:r>
              <a:rPr lang="el-GR" dirty="0" smtClean="0"/>
              <a:t>Συγγενής</a:t>
            </a:r>
          </a:p>
          <a:p>
            <a:pPr lvl="1"/>
            <a:r>
              <a:rPr lang="el-GR" dirty="0" smtClean="0"/>
              <a:t>Ιδιοπαθής</a:t>
            </a:r>
          </a:p>
          <a:p>
            <a:pPr lvl="1"/>
            <a:r>
              <a:rPr lang="el-GR" dirty="0" smtClean="0"/>
              <a:t>Ιοί</a:t>
            </a:r>
          </a:p>
          <a:p>
            <a:pPr lvl="1"/>
            <a:r>
              <a:rPr lang="el-GR" dirty="0" smtClean="0"/>
              <a:t>Ακτινοβολία</a:t>
            </a:r>
          </a:p>
          <a:p>
            <a:pPr lvl="1"/>
            <a:r>
              <a:rPr lang="el-GR" dirty="0" smtClean="0"/>
              <a:t>ΧΜΘ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 </a:t>
            </a:r>
            <a:r>
              <a:rPr lang="el-GR" sz="3200" b="1" dirty="0" err="1" smtClean="0">
                <a:solidFill>
                  <a:srgbClr val="C00000"/>
                </a:solidFill>
              </a:rPr>
              <a:t>Πανκυτταροπενία</a:t>
            </a:r>
            <a:r>
              <a:rPr lang="el-GR" sz="3200" b="1" dirty="0" smtClean="0">
                <a:solidFill>
                  <a:srgbClr val="C00000"/>
                </a:solidFill>
              </a:rPr>
              <a:t> οφειλόμενη στο ΣΕΛ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endParaRPr lang="el-GR" sz="2700" dirty="0" smtClean="0">
              <a:sym typeface="Wingdings 3"/>
            </a:endParaRPr>
          </a:p>
          <a:p>
            <a:pPr>
              <a:lnSpc>
                <a:spcPct val="150000"/>
              </a:lnSpc>
            </a:pPr>
            <a:r>
              <a:rPr lang="el-GR" sz="2700" b="1" dirty="0" smtClean="0">
                <a:sym typeface="Wingdings 3"/>
              </a:rPr>
              <a:t>Περιφερική καταστροφή </a:t>
            </a:r>
            <a:r>
              <a:rPr lang="en-US" sz="2700" dirty="0" smtClean="0">
                <a:sym typeface="Wingdings 3"/>
              </a:rPr>
              <a:t>RBCs, WBCs, PLTs</a:t>
            </a:r>
            <a:endParaRPr lang="el-GR" sz="2700" u="sng" dirty="0" smtClean="0">
              <a:sym typeface="Wingdings 3"/>
            </a:endParaRPr>
          </a:p>
          <a:p>
            <a:pPr>
              <a:lnSpc>
                <a:spcPct val="150000"/>
              </a:lnSpc>
            </a:pPr>
            <a:r>
              <a:rPr lang="el-GR" sz="2700" b="1" dirty="0" err="1" smtClean="0">
                <a:sym typeface="Wingdings 3"/>
              </a:rPr>
              <a:t>Απλαστική</a:t>
            </a:r>
            <a:r>
              <a:rPr lang="el-GR" sz="2700" b="1" dirty="0" smtClean="0">
                <a:sym typeface="Wingdings 3"/>
              </a:rPr>
              <a:t> αναιμία </a:t>
            </a:r>
            <a:r>
              <a:rPr lang="el-GR" sz="2700" dirty="0" smtClean="0">
                <a:sym typeface="Wingdings 3"/>
              </a:rPr>
              <a:t>οφειλόμενη στον ΣΕΛ</a:t>
            </a:r>
            <a:r>
              <a:rPr lang="en-US" sz="2700" dirty="0" smtClean="0">
                <a:sym typeface="Wingdings 3"/>
              </a:rPr>
              <a:t>: </a:t>
            </a:r>
            <a:endParaRPr lang="el-GR" sz="2700" dirty="0" smtClean="0">
              <a:sym typeface="Wingdings 3"/>
            </a:endParaRPr>
          </a:p>
          <a:p>
            <a:pPr lvl="1">
              <a:lnSpc>
                <a:spcPct val="150000"/>
              </a:lnSpc>
            </a:pPr>
            <a:r>
              <a:rPr lang="el-GR" sz="2700" b="1" dirty="0" smtClean="0">
                <a:sym typeface="Wingdings 3"/>
              </a:rPr>
              <a:t>Σπάνια </a:t>
            </a:r>
            <a:r>
              <a:rPr lang="el-GR" sz="2700" dirty="0" smtClean="0">
                <a:sym typeface="Wingdings 3"/>
              </a:rPr>
              <a:t>εκδήλωση (&lt;20 περιστατικά στη βιβλιογραφία)</a:t>
            </a:r>
          </a:p>
          <a:p>
            <a:pPr>
              <a:lnSpc>
                <a:spcPct val="150000"/>
              </a:lnSpc>
            </a:pPr>
            <a:r>
              <a:rPr lang="en-US" sz="2700" b="1" dirty="0" smtClean="0">
                <a:sym typeface="Wingdings 3"/>
              </a:rPr>
              <a:t>Macrophage activation syndrome</a:t>
            </a:r>
            <a:r>
              <a:rPr lang="el-GR" sz="2700" b="1" dirty="0" smtClean="0">
                <a:sym typeface="Wingdings 3"/>
              </a:rPr>
              <a:t> (</a:t>
            </a:r>
            <a:r>
              <a:rPr lang="en-US" sz="2700" b="1" dirty="0" smtClean="0">
                <a:sym typeface="Wingdings 3"/>
              </a:rPr>
              <a:t>MAS) :</a:t>
            </a:r>
          </a:p>
          <a:p>
            <a:pPr lvl="1">
              <a:lnSpc>
                <a:spcPct val="150000"/>
              </a:lnSpc>
            </a:pPr>
            <a:r>
              <a:rPr lang="en-US" sz="2700" dirty="0" smtClean="0">
                <a:sym typeface="Wingdings 3"/>
              </a:rPr>
              <a:t>E</a:t>
            </a:r>
            <a:r>
              <a:rPr lang="el-GR" sz="2700" dirty="0" err="1" smtClean="0">
                <a:sym typeface="Wingdings 3"/>
              </a:rPr>
              <a:t>νήλικες</a:t>
            </a:r>
            <a:r>
              <a:rPr lang="el-GR" sz="2700" dirty="0" smtClean="0">
                <a:sym typeface="Wingdings 3"/>
              </a:rPr>
              <a:t>: Πιο συχνά σε ΣΕΛ , </a:t>
            </a:r>
            <a:r>
              <a:rPr lang="en-US" sz="2700" dirty="0" smtClean="0">
                <a:sym typeface="Wingdings 3"/>
              </a:rPr>
              <a:t>AOSD</a:t>
            </a:r>
          </a:p>
          <a:p>
            <a:pPr lvl="1">
              <a:lnSpc>
                <a:spcPct val="150000"/>
              </a:lnSpc>
            </a:pPr>
            <a:r>
              <a:rPr lang="el-GR" sz="2700" dirty="0" smtClean="0">
                <a:sym typeface="Wingdings 3"/>
              </a:rPr>
              <a:t>Παιδιά: </a:t>
            </a:r>
            <a:r>
              <a:rPr lang="en-US" sz="2700" dirty="0" smtClean="0">
                <a:sym typeface="Wingdings 3"/>
              </a:rPr>
              <a:t>SJIA</a:t>
            </a:r>
          </a:p>
          <a:p>
            <a:pPr lvl="1">
              <a:lnSpc>
                <a:spcPct val="150000"/>
              </a:lnSpc>
            </a:pPr>
            <a:endParaRPr lang="el-GR" sz="2700" dirty="0" smtClean="0"/>
          </a:p>
          <a:p>
            <a:pPr>
              <a:lnSpc>
                <a:spcPct val="150000"/>
              </a:lnSpc>
            </a:pPr>
            <a:endParaRPr lang="el-GR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Διαγνωστική προσέγγιση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600" b="1" dirty="0" smtClean="0"/>
              <a:t>Καλλιέργειες αίματος/ούρων</a:t>
            </a:r>
            <a:r>
              <a:rPr lang="en-US" sz="2600" dirty="0" smtClean="0"/>
              <a:t>: (-)</a:t>
            </a:r>
            <a:r>
              <a:rPr lang="en-US" sz="2600" dirty="0" err="1" smtClean="0"/>
              <a:t>ve</a:t>
            </a:r>
            <a:endParaRPr lang="en-US" sz="2600" dirty="0" smtClean="0"/>
          </a:p>
          <a:p>
            <a:r>
              <a:rPr lang="el-GR" sz="2600" b="1" dirty="0" smtClean="0"/>
              <a:t>Επίχρισμα περιφερικού αίματος</a:t>
            </a:r>
            <a:r>
              <a:rPr lang="en-US" sz="2600" b="1" dirty="0" smtClean="0"/>
              <a:t>:</a:t>
            </a:r>
          </a:p>
          <a:p>
            <a:pPr lvl="1"/>
            <a:r>
              <a:rPr lang="el-GR" sz="2600" dirty="0" smtClean="0"/>
              <a:t>Διεγερμένα λεμφοκύτταρα</a:t>
            </a:r>
            <a:endParaRPr lang="en-US" sz="2600" dirty="0" smtClean="0"/>
          </a:p>
          <a:p>
            <a:r>
              <a:rPr lang="en-US" sz="2600" b="1" dirty="0" smtClean="0"/>
              <a:t>O.M.B:</a:t>
            </a:r>
            <a:r>
              <a:rPr lang="en-US" sz="2600" dirty="0" smtClean="0"/>
              <a:t> </a:t>
            </a:r>
            <a:endParaRPr lang="el-GR" sz="2600" dirty="0" smtClean="0"/>
          </a:p>
          <a:p>
            <a:pPr lvl="1"/>
            <a:r>
              <a:rPr lang="el-GR" sz="2600" dirty="0" smtClean="0"/>
              <a:t>Διήθηση από </a:t>
            </a:r>
            <a:r>
              <a:rPr lang="en-US" sz="2600" dirty="0" err="1" smtClean="0"/>
              <a:t>Leishmania</a:t>
            </a:r>
            <a:r>
              <a:rPr lang="el-GR" sz="2600" dirty="0" smtClean="0"/>
              <a:t> στο </a:t>
            </a:r>
            <a:r>
              <a:rPr lang="el-GR" sz="2600" dirty="0" err="1" smtClean="0"/>
              <a:t>μυελόγραμμα</a:t>
            </a:r>
            <a:endParaRPr lang="en-US" sz="26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509120"/>
            <a:ext cx="3285315" cy="2147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Τελική διάγνωση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525963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Σπλαγχνική λεϊσμανίαση σε ασθενή 21 ετών με ΣΕΛ υπό </a:t>
            </a:r>
            <a:r>
              <a:rPr lang="el-GR" sz="2800" b="1" dirty="0" err="1" smtClean="0"/>
              <a:t>κυκλοφωσφαμίδη</a:t>
            </a:r>
            <a:r>
              <a:rPr lang="en-US" sz="2800" b="1" dirty="0" smtClean="0"/>
              <a:t> </a:t>
            </a:r>
            <a:r>
              <a:rPr lang="el-GR" sz="2800" b="1" dirty="0" smtClean="0"/>
              <a:t>–</a:t>
            </a:r>
            <a:r>
              <a:rPr lang="en-US" sz="2800" b="1" dirty="0" smtClean="0"/>
              <a:t> </a:t>
            </a:r>
            <a:r>
              <a:rPr lang="el-GR" sz="2800" b="1" dirty="0" smtClean="0"/>
              <a:t>στεροειδή</a:t>
            </a:r>
            <a:endParaRPr lang="el-G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Σπλαγχνική λεϊσμανίαση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dirty="0" smtClean="0"/>
              <a:t>Κυρίως </a:t>
            </a:r>
            <a:r>
              <a:rPr lang="en-US" sz="2400" dirty="0" err="1" smtClean="0"/>
              <a:t>L.Donovani</a:t>
            </a:r>
            <a:r>
              <a:rPr lang="en-US" sz="2400" dirty="0" smtClean="0"/>
              <a:t>, </a:t>
            </a:r>
            <a:r>
              <a:rPr lang="en-US" sz="2400" dirty="0" err="1" smtClean="0"/>
              <a:t>L.infantum</a:t>
            </a:r>
            <a:endParaRPr lang="en-US" sz="24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dirty="0" smtClean="0"/>
              <a:t>Ενδοκυττάριο παράσιτο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dirty="0" smtClean="0">
                <a:sym typeface="Wingdings 3"/>
              </a:rPr>
              <a:t>Σε </a:t>
            </a:r>
            <a:r>
              <a:rPr lang="el-GR" sz="2400" dirty="0" err="1" smtClean="0">
                <a:sym typeface="Wingdings 3"/>
              </a:rPr>
              <a:t>ανοσοεπαρκείς</a:t>
            </a:r>
            <a:r>
              <a:rPr lang="el-GR" sz="2400" dirty="0" smtClean="0">
                <a:sym typeface="Wingdings 3"/>
              </a:rPr>
              <a:t>  η λοίμωξη </a:t>
            </a:r>
            <a:r>
              <a:rPr lang="el-GR" sz="2400" dirty="0" err="1" smtClean="0">
                <a:sym typeface="Wingdings 3"/>
              </a:rPr>
              <a:t>διαδράμει</a:t>
            </a:r>
            <a:r>
              <a:rPr lang="el-GR" sz="2400" dirty="0" smtClean="0">
                <a:sym typeface="Wingdings 3"/>
              </a:rPr>
              <a:t> </a:t>
            </a:r>
            <a:r>
              <a:rPr lang="el-GR" sz="2400" dirty="0" err="1" smtClean="0">
                <a:sym typeface="Wingdings 3"/>
              </a:rPr>
              <a:t>ασυμπτωματικά</a:t>
            </a:r>
            <a:r>
              <a:rPr lang="en-US" sz="2400" dirty="0" smtClean="0">
                <a:sym typeface="Wingdings 3"/>
              </a:rPr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dirty="0" smtClean="0">
                <a:sym typeface="Wingdings 3"/>
              </a:rPr>
              <a:t>Σε </a:t>
            </a:r>
            <a:r>
              <a:rPr lang="el-GR" sz="2400" dirty="0" err="1" smtClean="0">
                <a:sym typeface="Wingdings 3"/>
              </a:rPr>
              <a:t>ανοσοκαταστολή</a:t>
            </a:r>
            <a:r>
              <a:rPr lang="en-US" sz="2400" dirty="0" smtClean="0">
                <a:sym typeface="Wingdings 3"/>
              </a:rPr>
              <a:t>: </a:t>
            </a:r>
            <a:r>
              <a:rPr lang="en-US" sz="2400" b="1" i="1" u="sng" dirty="0" smtClean="0">
                <a:sym typeface="Wingdings 3"/>
              </a:rPr>
              <a:t>Reactivation!!!</a:t>
            </a:r>
          </a:p>
          <a:p>
            <a:pPr>
              <a:lnSpc>
                <a:spcPct val="150000"/>
              </a:lnSpc>
              <a:buNone/>
            </a:pPr>
            <a:endParaRPr lang="el-GR" sz="2800" b="1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Σπλαγχνική λεϊσμανίαση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2400" dirty="0" smtClean="0"/>
              <a:t>Περίοδος επώασης 2-6 μήνες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el-GR" sz="2400" dirty="0" smtClean="0"/>
          </a:p>
          <a:p>
            <a:pPr>
              <a:buFont typeface="Wingdings" pitchFamily="2" charset="2"/>
              <a:buChar char="Ø"/>
            </a:pPr>
            <a:r>
              <a:rPr lang="el-GR" sz="2400" dirty="0" smtClean="0"/>
              <a:t>Ποικίλει η κλινική εικόνα</a:t>
            </a:r>
            <a:r>
              <a:rPr lang="en-US" sz="2400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l-GR" sz="2400" dirty="0" smtClean="0"/>
              <a:t>Κακουχία, πυρετός, απώλεια βάρους</a:t>
            </a:r>
          </a:p>
          <a:p>
            <a:pPr lvl="1">
              <a:buFont typeface="Arial" pitchFamily="34" charset="0"/>
              <a:buChar char="•"/>
            </a:pPr>
            <a:r>
              <a:rPr lang="el-GR" sz="2400" dirty="0" smtClean="0"/>
              <a:t>Σπληνομεγαλία +/- ηπατομεγαλία</a:t>
            </a:r>
            <a:r>
              <a:rPr lang="en-US" sz="2400" dirty="0" smtClean="0"/>
              <a:t>, </a:t>
            </a:r>
            <a:r>
              <a:rPr lang="el-GR" sz="2400" dirty="0" err="1" smtClean="0"/>
              <a:t>λεμφαδενοπάθεια</a:t>
            </a:r>
            <a:endParaRPr lang="el-GR" sz="2400" dirty="0" smtClean="0"/>
          </a:p>
          <a:p>
            <a:pPr lvl="1">
              <a:buFont typeface="Arial" pitchFamily="34" charset="0"/>
              <a:buChar char="•"/>
            </a:pPr>
            <a:r>
              <a:rPr lang="el-GR" sz="2400" dirty="0" smtClean="0"/>
              <a:t>Αναιμία, </a:t>
            </a:r>
            <a:r>
              <a:rPr lang="el-GR" sz="2400" dirty="0" err="1" smtClean="0"/>
              <a:t>ουδετεροπενία</a:t>
            </a:r>
            <a:r>
              <a:rPr lang="el-GR" sz="2400" dirty="0" smtClean="0"/>
              <a:t>, </a:t>
            </a:r>
            <a:r>
              <a:rPr lang="el-GR" sz="2400" dirty="0" err="1" smtClean="0"/>
              <a:t>θρομβοπενία</a:t>
            </a:r>
            <a:endParaRPr lang="el-GR" sz="2400" dirty="0" smtClean="0"/>
          </a:p>
          <a:p>
            <a:pPr lvl="1">
              <a:buFont typeface="Arial" pitchFamily="34" charset="0"/>
              <a:buChar char="•"/>
            </a:pPr>
            <a:r>
              <a:rPr lang="el-GR" sz="2400" dirty="0" err="1" smtClean="0"/>
              <a:t>Υπεργαμμασφαιριναιμία</a:t>
            </a:r>
            <a:endParaRPr lang="el-GR" sz="2400" dirty="0" smtClean="0"/>
          </a:p>
          <a:p>
            <a:pPr lvl="1">
              <a:buFont typeface="Arial" pitchFamily="34" charset="0"/>
              <a:buChar char="•"/>
            </a:pPr>
            <a:r>
              <a:rPr lang="el-GR" sz="2400" dirty="0" smtClean="0"/>
              <a:t>Ίκτερος </a:t>
            </a:r>
            <a:endParaRPr lang="en-US" sz="2400" dirty="0" smtClean="0"/>
          </a:p>
          <a:p>
            <a:pPr lvl="1">
              <a:buNone/>
            </a:pPr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Διάγνωση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3000" dirty="0" smtClean="0"/>
          </a:p>
          <a:p>
            <a:pPr lvl="1">
              <a:lnSpc>
                <a:spcPct val="160000"/>
              </a:lnSpc>
              <a:buFont typeface="Arial" pitchFamily="34" charset="0"/>
              <a:buChar char="•"/>
            </a:pPr>
            <a:r>
              <a:rPr lang="el-GR" b="1" dirty="0" smtClean="0"/>
              <a:t>Εντοπισμός του παρασίτου σε ιστό (μυελός-σπλήνας)</a:t>
            </a:r>
          </a:p>
          <a:p>
            <a:pPr lvl="1">
              <a:lnSpc>
                <a:spcPct val="160000"/>
              </a:lnSpc>
              <a:buFont typeface="Arial" pitchFamily="34" charset="0"/>
              <a:buChar char="•"/>
            </a:pPr>
            <a:r>
              <a:rPr lang="el-GR" sz="2400" dirty="0" smtClean="0"/>
              <a:t>Ορολογικός έλεγχος ( </a:t>
            </a:r>
            <a:r>
              <a:rPr lang="en-US" sz="2400" dirty="0" smtClean="0"/>
              <a:t>ELISA sensitivity 95-98%,  specificity  98%)</a:t>
            </a:r>
          </a:p>
          <a:p>
            <a:pPr lvl="1">
              <a:buNone/>
            </a:pPr>
            <a:endParaRPr lang="en-US" sz="3000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b="1" dirty="0" smtClean="0"/>
              <a:t>Νεφρίτιδα</a:t>
            </a:r>
            <a:r>
              <a:rPr lang="en-US" sz="2800" b="1" dirty="0" smtClean="0"/>
              <a:t>: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l-GR" b="1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285852" y="2428868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184311"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Λεύκωμα</a:t>
                      </a:r>
                      <a:r>
                        <a:rPr lang="el-GR" sz="2000" b="1" baseline="0" dirty="0" smtClean="0"/>
                        <a:t> ούρων 24</a:t>
                      </a:r>
                      <a:r>
                        <a:rPr lang="en-US" sz="2000" b="1" baseline="0" dirty="0" smtClean="0"/>
                        <a:t>h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6</a:t>
                      </a:r>
                      <a:r>
                        <a:rPr lang="en-US" sz="2000" b="1" dirty="0" err="1" smtClean="0"/>
                        <a:t>gr</a:t>
                      </a:r>
                      <a:r>
                        <a:rPr lang="en-US" sz="2000" b="1" dirty="0" smtClean="0"/>
                        <a:t>/24h</a:t>
                      </a:r>
                      <a:endParaRPr lang="el-GR" sz="2000" b="1" dirty="0"/>
                    </a:p>
                  </a:txBody>
                  <a:tcPr/>
                </a:tc>
              </a:tr>
              <a:tr h="184311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Cre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l-GR" sz="2000" b="1" baseline="0" dirty="0" smtClean="0"/>
                        <a:t>ορού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0,7mg/dl</a:t>
                      </a:r>
                      <a:endParaRPr lang="el-GR" sz="2000" b="0" dirty="0"/>
                    </a:p>
                  </a:txBody>
                  <a:tcPr/>
                </a:tc>
              </a:tr>
              <a:tr h="184311"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Α.Π.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120/70 mmHg</a:t>
                      </a:r>
                      <a:endParaRPr lang="el-GR" sz="20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785786" y="4357694"/>
            <a:ext cx="22077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/>
              <a:t>Ίζημα ούρων</a:t>
            </a:r>
            <a:r>
              <a:rPr lang="en-US" sz="2800" b="1" dirty="0" smtClean="0"/>
              <a:t>:</a:t>
            </a:r>
          </a:p>
          <a:p>
            <a:endParaRPr lang="el-GR" sz="3200" dirty="0"/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1000100" y="4886324"/>
          <a:ext cx="6096000" cy="17887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/>
              </a:tblGrid>
              <a:tr h="60007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8-10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l-GR" sz="2000" b="1" baseline="0" dirty="0" err="1" smtClean="0"/>
                        <a:t>σπειραματικά</a:t>
                      </a:r>
                      <a:r>
                        <a:rPr lang="el-GR" sz="2000" b="1" baseline="0" dirty="0" smtClean="0"/>
                        <a:t> </a:t>
                      </a:r>
                      <a:r>
                        <a:rPr lang="en-US" sz="2000" b="1" baseline="0" dirty="0" smtClean="0"/>
                        <a:t>RBCs </a:t>
                      </a:r>
                      <a:r>
                        <a:rPr lang="el-GR" sz="2000" b="1" baseline="0" dirty="0" err="1" smtClean="0"/>
                        <a:t>κ.ο.π</a:t>
                      </a:r>
                      <a:r>
                        <a:rPr lang="el-GR" sz="2000" b="1" baseline="0" dirty="0" smtClean="0"/>
                        <a:t>.</a:t>
                      </a:r>
                      <a:endParaRPr lang="el-G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3 λευκοκυτταρικοί κύλινδροι</a:t>
                      </a:r>
                      <a:endParaRPr lang="el-G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2 μικτοί </a:t>
                      </a:r>
                      <a:r>
                        <a:rPr lang="en-US" sz="2000" b="1" dirty="0" smtClean="0"/>
                        <a:t>RBCs+ WBCs</a:t>
                      </a:r>
                      <a:endParaRPr lang="el-G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Άφθονοι </a:t>
                      </a:r>
                      <a:r>
                        <a:rPr lang="el-GR" sz="2000" b="1" dirty="0" err="1" smtClean="0"/>
                        <a:t>ακυτταρικοί</a:t>
                      </a:r>
                      <a:endParaRPr lang="el-G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Λεϊσμανίαση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l-GR" sz="3200" b="1" dirty="0" smtClean="0">
                <a:solidFill>
                  <a:srgbClr val="C00000"/>
                </a:solidFill>
              </a:rPr>
              <a:t>στην Ελλάδα</a:t>
            </a:r>
            <a:endParaRPr lang="el-GR" sz="32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938" y="857232"/>
            <a:ext cx="7947590" cy="572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TextBox"/>
          <p:cNvSpPr txBox="1"/>
          <p:nvPr/>
        </p:nvSpPr>
        <p:spPr>
          <a:xfrm>
            <a:off x="2928926" y="6519446"/>
            <a:ext cx="70567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Gkolfinopoulou</a:t>
            </a:r>
            <a:r>
              <a:rPr lang="en-US" sz="1600" dirty="0" smtClean="0"/>
              <a:t> et al. </a:t>
            </a:r>
            <a:r>
              <a:rPr lang="en-US" sz="1600" dirty="0" err="1" smtClean="0"/>
              <a:t>Eurosurveillance</a:t>
            </a:r>
            <a:r>
              <a:rPr lang="en-US" sz="1600" dirty="0" smtClean="0"/>
              <a:t>, Volume 18, Issue 29, 18 July 2013 </a:t>
            </a:r>
            <a:endParaRPr lang="el-GR" sz="1600" dirty="0"/>
          </a:p>
        </p:txBody>
      </p:sp>
      <p:sp>
        <p:nvSpPr>
          <p:cNvPr id="5" name="4 - Στρογγυλεμένο ορθογώνιο"/>
          <p:cNvSpPr/>
          <p:nvPr/>
        </p:nvSpPr>
        <p:spPr>
          <a:xfrm>
            <a:off x="1386524" y="1186286"/>
            <a:ext cx="642942" cy="21431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Σπλαγχνική λεϊσμανίαση σε ασθενείς υπό </a:t>
            </a:r>
            <a:r>
              <a:rPr lang="en-US" sz="2800" b="1" dirty="0" smtClean="0">
                <a:solidFill>
                  <a:srgbClr val="C00000"/>
                </a:solidFill>
              </a:rPr>
              <a:t>anti-TNF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2800" dirty="0" smtClean="0"/>
              <a:t>Περιστατικά ασθενών με ΡΑ , ΨΑ υπό </a:t>
            </a:r>
            <a:r>
              <a:rPr lang="en-US" sz="2800" dirty="0" err="1" smtClean="0"/>
              <a:t>Infliximab</a:t>
            </a:r>
            <a:r>
              <a:rPr lang="en-US" sz="2800" dirty="0" smtClean="0"/>
              <a:t>, </a:t>
            </a:r>
            <a:r>
              <a:rPr lang="en-US" sz="2800" dirty="0" err="1" smtClean="0"/>
              <a:t>Adalimumab</a:t>
            </a:r>
            <a:r>
              <a:rPr lang="en-US" sz="2800" dirty="0" smtClean="0"/>
              <a:t>, </a:t>
            </a:r>
            <a:r>
              <a:rPr lang="en-US" sz="2800" dirty="0" err="1" smtClean="0"/>
              <a:t>Etanercept</a:t>
            </a:r>
            <a:r>
              <a:rPr lang="en-US" sz="28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sz="2800" dirty="0" smtClean="0"/>
              <a:t>Πρωτοπαθής λοίμωξη ή </a:t>
            </a:r>
            <a:r>
              <a:rPr lang="el-GR" sz="2800" dirty="0" err="1" smtClean="0"/>
              <a:t>επανενεργοποίηση</a:t>
            </a:r>
            <a:endParaRPr lang="el-GR" sz="2800" dirty="0" smtClean="0"/>
          </a:p>
          <a:p>
            <a:pPr>
              <a:buFont typeface="Wingdings" pitchFamily="2" charset="2"/>
              <a:buChar char="Ø"/>
            </a:pPr>
            <a:r>
              <a:rPr lang="el-GR" sz="2800" dirty="0" smtClean="0"/>
              <a:t>Συχνά χωρίς σπληνομεγαλία </a:t>
            </a:r>
          </a:p>
          <a:p>
            <a:pPr>
              <a:buFont typeface="Wingdings" pitchFamily="2" charset="2"/>
              <a:buChar char="Ø"/>
            </a:pPr>
            <a:r>
              <a:rPr lang="el-GR" sz="2800" dirty="0" smtClean="0"/>
              <a:t>Καλή ανταπόκριση στη θεραπεία (&gt;90%)</a:t>
            </a:r>
          </a:p>
          <a:p>
            <a:pPr>
              <a:buFont typeface="Wingdings" pitchFamily="2" charset="2"/>
              <a:buChar char="Ø"/>
            </a:pPr>
            <a:r>
              <a:rPr lang="el-GR" sz="2800" b="1" dirty="0" smtClean="0"/>
              <a:t>Υψηλό ποσοστό υποτροπών</a:t>
            </a:r>
            <a:endParaRPr lang="el-GR" sz="2800" b="1" dirty="0"/>
          </a:p>
        </p:txBody>
      </p:sp>
      <p:sp>
        <p:nvSpPr>
          <p:cNvPr id="4" name="3 - TextBox"/>
          <p:cNvSpPr txBox="1"/>
          <p:nvPr/>
        </p:nvSpPr>
        <p:spPr>
          <a:xfrm>
            <a:off x="3203848" y="4941168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/>
              <a:t>Emerg</a:t>
            </a:r>
            <a:r>
              <a:rPr lang="en-US" i="1" dirty="0" smtClean="0"/>
              <a:t> Infect Dis. 2009 June; 15(6): 956–959. </a:t>
            </a:r>
          </a:p>
          <a:p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3203848" y="5301208"/>
            <a:ext cx="5940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Fabre </a:t>
            </a:r>
            <a:r>
              <a:rPr lang="el-GR" dirty="0" smtClean="0"/>
              <a:t> </a:t>
            </a:r>
            <a:r>
              <a:rPr lang="en-US" dirty="0" smtClean="0"/>
              <a:t>et </a:t>
            </a:r>
            <a:r>
              <a:rPr lang="en-US" dirty="0" err="1" smtClean="0"/>
              <a:t>alClin</a:t>
            </a:r>
            <a:r>
              <a:rPr lang="en-US" dirty="0" smtClean="0"/>
              <a:t> Exp </a:t>
            </a:r>
            <a:r>
              <a:rPr lang="en-US" dirty="0" err="1" smtClean="0"/>
              <a:t>Rheumatol</a:t>
            </a:r>
            <a:r>
              <a:rPr lang="en-US" dirty="0" smtClean="0"/>
              <a:t> 2005;23:891-2.</a:t>
            </a:r>
            <a:endParaRPr lang="el-GR" dirty="0"/>
          </a:p>
        </p:txBody>
      </p:sp>
      <p:sp>
        <p:nvSpPr>
          <p:cNvPr id="6" name="5 - TextBox"/>
          <p:cNvSpPr txBox="1"/>
          <p:nvPr/>
        </p:nvSpPr>
        <p:spPr>
          <a:xfrm>
            <a:off x="3203848" y="6165304"/>
            <a:ext cx="5940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Tektonidou</a:t>
            </a:r>
            <a:r>
              <a:rPr lang="en-US" dirty="0" smtClean="0"/>
              <a:t> MG, </a:t>
            </a:r>
            <a:r>
              <a:rPr lang="en-US" dirty="0" err="1" smtClean="0"/>
              <a:t>Skopouli</a:t>
            </a:r>
            <a:r>
              <a:rPr lang="en-US" dirty="0" smtClean="0"/>
              <a:t> FN.  </a:t>
            </a:r>
            <a:r>
              <a:rPr lang="en-US" dirty="0" err="1" smtClean="0"/>
              <a:t>ClinRheumatol</a:t>
            </a:r>
            <a:r>
              <a:rPr lang="en-US" dirty="0" smtClean="0"/>
              <a:t> 2008;27:541-2.</a:t>
            </a:r>
            <a:endParaRPr lang="el-GR" dirty="0"/>
          </a:p>
        </p:txBody>
      </p:sp>
      <p:sp>
        <p:nvSpPr>
          <p:cNvPr id="7" name="6 - TextBox"/>
          <p:cNvSpPr txBox="1"/>
          <p:nvPr/>
        </p:nvSpPr>
        <p:spPr>
          <a:xfrm>
            <a:off x="3203848" y="6488668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Bassetti  et al</a:t>
            </a:r>
            <a:r>
              <a:rPr lang="en-US" dirty="0" smtClean="0"/>
              <a:t> Rheumatology (Oxford)</a:t>
            </a:r>
            <a:r>
              <a:rPr lang="el-GR" dirty="0" smtClean="0"/>
              <a:t>2006;45:1446-8</a:t>
            </a:r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3131840" y="5661248"/>
            <a:ext cx="601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Bagalas</a:t>
            </a:r>
            <a:r>
              <a:rPr lang="en-US" dirty="0" smtClean="0"/>
              <a:t> V, </a:t>
            </a:r>
            <a:r>
              <a:rPr lang="en-US" dirty="0" err="1" smtClean="0"/>
              <a:t>Kioumis</a:t>
            </a:r>
            <a:r>
              <a:rPr lang="en-US" dirty="0" smtClean="0"/>
              <a:t> I, </a:t>
            </a:r>
            <a:r>
              <a:rPr lang="en-US" dirty="0" err="1" smtClean="0"/>
              <a:t>Argyropoulou</a:t>
            </a:r>
            <a:r>
              <a:rPr lang="en-US" dirty="0" smtClean="0"/>
              <a:t> P, </a:t>
            </a:r>
            <a:r>
              <a:rPr lang="en-US" dirty="0" err="1" smtClean="0"/>
              <a:t>Patakas</a:t>
            </a:r>
            <a:r>
              <a:rPr lang="en-US" dirty="0" smtClean="0"/>
              <a:t> </a:t>
            </a:r>
            <a:r>
              <a:rPr lang="en-US" dirty="0" err="1" smtClean="0"/>
              <a:t>D.Clin</a:t>
            </a:r>
            <a:r>
              <a:rPr lang="en-US" dirty="0" smtClean="0"/>
              <a:t> </a:t>
            </a:r>
            <a:r>
              <a:rPr lang="en-US" dirty="0" err="1" smtClean="0"/>
              <a:t>Rheumatol</a:t>
            </a:r>
            <a:r>
              <a:rPr lang="en-US" dirty="0" smtClean="0"/>
              <a:t> 2007;26:1344-5.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Θεραπευτική προσέγγιση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u="sng" dirty="0" smtClean="0"/>
              <a:t>Liposomal </a:t>
            </a:r>
            <a:r>
              <a:rPr lang="en-US" sz="2800" b="1" u="sng" dirty="0" err="1" smtClean="0"/>
              <a:t>Amphotericin</a:t>
            </a:r>
            <a:r>
              <a:rPr lang="en-US" sz="2800" b="1" u="sng" dirty="0" smtClean="0"/>
              <a:t> B (3mg/kg) IV </a:t>
            </a:r>
            <a:r>
              <a:rPr lang="en-US" sz="2800" dirty="0" smtClean="0"/>
              <a:t> </a:t>
            </a:r>
            <a:r>
              <a:rPr lang="el-GR" sz="2800" dirty="0" smtClean="0"/>
              <a:t>για 5 ημέρες και έπειτα 1 δόση εβδομαδιαία για 5 εβδομάδες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l-GR" sz="2800" dirty="0" smtClean="0"/>
              <a:t>Μετάγγιση με 1 μονάδα συμπυκνωμένα </a:t>
            </a:r>
            <a:r>
              <a:rPr lang="en-US" sz="2800" dirty="0" smtClean="0"/>
              <a:t>RBCs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Follow up (8/2014):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Ελεύθερος συμπτωμάτων.</a:t>
            </a:r>
          </a:p>
          <a:p>
            <a:r>
              <a:rPr lang="el-GR" sz="2400" dirty="0" smtClean="0"/>
              <a:t>Χωρίς παθολογικά ευρήματα από την κλινική εξέταση</a:t>
            </a:r>
            <a:r>
              <a:rPr lang="en-US" sz="2400" dirty="0" smtClean="0"/>
              <a:t>.</a:t>
            </a:r>
            <a:endParaRPr lang="el-GR" sz="2400" dirty="0" smtClean="0"/>
          </a:p>
          <a:p>
            <a:r>
              <a:rPr lang="en-US" sz="2400" dirty="0" smtClean="0"/>
              <a:t>Labs:</a:t>
            </a:r>
            <a:endParaRPr lang="el-GR" sz="2800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827584" y="3212976"/>
          <a:ext cx="4896544" cy="33215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272"/>
                <a:gridCol w="2448272"/>
              </a:tblGrid>
              <a:tr h="420450">
                <a:tc>
                  <a:txBody>
                    <a:bodyPr/>
                    <a:lstStyle/>
                    <a:p>
                      <a:r>
                        <a:rPr lang="el-GR" b="1" dirty="0" smtClean="0"/>
                        <a:t>ΤΚΕ/</a:t>
                      </a:r>
                      <a:r>
                        <a:rPr lang="en-US" b="1" dirty="0" smtClean="0"/>
                        <a:t>CRP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43</a:t>
                      </a:r>
                      <a:r>
                        <a:rPr lang="en-US" dirty="0" smtClean="0"/>
                        <a:t>/0,2</a:t>
                      </a:r>
                      <a:endParaRPr lang="el-GR" dirty="0"/>
                    </a:p>
                  </a:txBody>
                  <a:tcPr/>
                </a:tc>
              </a:tr>
              <a:tr h="4204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WBCs(PMNs/LYM)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8200(6500/1500)</a:t>
                      </a:r>
                      <a:endParaRPr lang="el-GR" b="0" dirty="0"/>
                    </a:p>
                  </a:txBody>
                  <a:tcPr/>
                </a:tc>
              </a:tr>
              <a:tr h="4204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Ht/</a:t>
                      </a:r>
                      <a:r>
                        <a:rPr lang="en-US" b="1" dirty="0" err="1" smtClean="0"/>
                        <a:t>Hb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33,1/10,9</a:t>
                      </a:r>
                      <a:endParaRPr lang="el-GR" b="1" dirty="0"/>
                    </a:p>
                  </a:txBody>
                  <a:tcPr/>
                </a:tc>
              </a:tr>
              <a:tr h="48349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PLTs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259.000</a:t>
                      </a:r>
                      <a:endParaRPr lang="el-GR" dirty="0"/>
                    </a:p>
                  </a:txBody>
                  <a:tcPr/>
                </a:tc>
              </a:tr>
              <a:tr h="4204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CRE/UREA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1,3/57</a:t>
                      </a:r>
                      <a:endParaRPr lang="el-GR" dirty="0"/>
                    </a:p>
                  </a:txBody>
                  <a:tcPr/>
                </a:tc>
              </a:tr>
              <a:tr h="420450">
                <a:tc>
                  <a:txBody>
                    <a:bodyPr/>
                    <a:lstStyle/>
                    <a:p>
                      <a:r>
                        <a:rPr lang="el-GR" b="1" dirty="0" smtClean="0"/>
                        <a:t>Άμεση</a:t>
                      </a:r>
                      <a:r>
                        <a:rPr lang="el-GR" b="1" baseline="0" dirty="0" smtClean="0"/>
                        <a:t> </a:t>
                      </a:r>
                      <a:r>
                        <a:rPr lang="en-US" b="1" baseline="0" dirty="0" smtClean="0"/>
                        <a:t>Coombs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αρνητική</a:t>
                      </a:r>
                      <a:endParaRPr lang="el-GR" dirty="0"/>
                    </a:p>
                  </a:txBody>
                  <a:tcPr/>
                </a:tc>
              </a:tr>
              <a:tr h="735787">
                <a:tc>
                  <a:txBody>
                    <a:bodyPr/>
                    <a:lstStyle/>
                    <a:p>
                      <a:r>
                        <a:rPr lang="el-GR" b="1" dirty="0" smtClean="0"/>
                        <a:t>Λεύκωμα</a:t>
                      </a:r>
                      <a:r>
                        <a:rPr lang="el-GR" b="1" baseline="0" dirty="0" smtClean="0"/>
                        <a:t> ούρων 24ώρου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173 </a:t>
                      </a:r>
                      <a:r>
                        <a:rPr lang="en-US" dirty="0" smtClean="0"/>
                        <a:t>mg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smtClean="0">
                <a:solidFill>
                  <a:srgbClr val="C00000"/>
                </a:solidFill>
              </a:rPr>
              <a:t>Προγραμματισμός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sz="2400" b="1" dirty="0" smtClean="0"/>
              <a:t>Επανέναρξη </a:t>
            </a:r>
            <a:r>
              <a:rPr lang="en-US" sz="2400" b="1" dirty="0" smtClean="0"/>
              <a:t>IV CYC </a:t>
            </a:r>
            <a:r>
              <a:rPr lang="el-GR" sz="2400" dirty="0" smtClean="0"/>
              <a:t>(έλαβε την 3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δόση 8/2014)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Με τη συμπλήρωση 7 ώσεων </a:t>
            </a:r>
            <a:r>
              <a:rPr lang="en-US" sz="2400" dirty="0" smtClean="0"/>
              <a:t>CYC, </a:t>
            </a:r>
            <a:r>
              <a:rPr lang="el-GR" sz="2400" dirty="0" smtClean="0"/>
              <a:t>θεραπεία συντήρησης     </a:t>
            </a:r>
            <a:r>
              <a:rPr lang="el-GR" sz="2400" b="1" dirty="0" smtClean="0"/>
              <a:t>(</a:t>
            </a:r>
            <a:r>
              <a:rPr lang="en-US" sz="2400" b="1" dirty="0" smtClean="0"/>
              <a:t>MMF 2gr/24h</a:t>
            </a:r>
            <a:r>
              <a:rPr lang="el-GR" sz="2400" dirty="0" smtClean="0"/>
              <a:t>)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Στενή </a:t>
            </a:r>
            <a:r>
              <a:rPr lang="el-GR" sz="2400" dirty="0" err="1" smtClean="0"/>
              <a:t>κλινικοεργαστηριακή</a:t>
            </a:r>
            <a:r>
              <a:rPr lang="el-GR" sz="2400" dirty="0" smtClean="0"/>
              <a:t> παρακολούθηση για υποτροπή της λοίμωξης</a:t>
            </a:r>
          </a:p>
          <a:p>
            <a:pPr>
              <a:buNone/>
            </a:pPr>
            <a:endParaRPr lang="el-GR" sz="2800" dirty="0" smtClean="0"/>
          </a:p>
          <a:p>
            <a:pPr>
              <a:buNone/>
            </a:pPr>
            <a:endParaRPr lang="en-US" sz="2800" b="1" u="sng" dirty="0" smtClean="0"/>
          </a:p>
          <a:p>
            <a:endParaRPr lang="en-US" sz="2800" b="1" u="sng" dirty="0" smtClean="0"/>
          </a:p>
          <a:p>
            <a:pPr>
              <a:buNone/>
            </a:pPr>
            <a:endParaRPr lang="el-G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Take home messages!!!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800" b="1" dirty="0" smtClean="0"/>
              <a:t>ΒΙΟΨΙΑ ΟΣΤΙΚΟΥ ΜΥΕΛΟΥ</a:t>
            </a:r>
            <a:r>
              <a:rPr lang="en-US" sz="2800" b="1" smtClean="0"/>
              <a:t>:</a:t>
            </a:r>
            <a:endParaRPr lang="en-US" sz="2800" b="1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Πυρετός, </a:t>
            </a:r>
            <a:r>
              <a:rPr lang="el-GR" sz="2000" dirty="0" err="1" smtClean="0"/>
              <a:t>πανκυτταροπενία</a:t>
            </a:r>
            <a:endParaRPr lang="el-GR" sz="20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Έγκαιρη διενέργεια!!!</a:t>
            </a:r>
            <a:endParaRPr lang="el-GR" sz="28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800" b="1" dirty="0" smtClean="0"/>
              <a:t>Λοιμώξεις και </a:t>
            </a:r>
            <a:r>
              <a:rPr lang="el-GR" sz="2800" b="1" dirty="0" err="1" smtClean="0"/>
              <a:t>ανοσοκαταστολή</a:t>
            </a:r>
            <a:r>
              <a:rPr lang="en-US" sz="2800" b="1" dirty="0" smtClean="0"/>
              <a:t>:</a:t>
            </a:r>
            <a:endParaRPr lang="el-GR" sz="2800" b="1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Υψηλή υποψία!!!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err="1" smtClean="0"/>
              <a:t>Βακτηριακές</a:t>
            </a:r>
            <a:r>
              <a:rPr lang="el-GR" sz="2000" dirty="0" smtClean="0"/>
              <a:t>, ευκαιριακές, αναζωπύρωση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err="1" smtClean="0"/>
              <a:t>Ατυπίες</a:t>
            </a:r>
            <a:r>
              <a:rPr lang="el-GR" sz="2000" dirty="0" smtClean="0"/>
              <a:t> στην κλινική εικόνα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Η λεϊσμανίαση ενδημεί στη Μεσόγειο!!!</a:t>
            </a:r>
          </a:p>
          <a:p>
            <a:pPr>
              <a:lnSpc>
                <a:spcPct val="150000"/>
              </a:lnSpc>
            </a:pPr>
            <a:endParaRPr lang="el-G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Βιοψία νεφρού</a:t>
            </a:r>
            <a:r>
              <a:rPr lang="en-US" sz="3200" b="1" smtClean="0">
                <a:solidFill>
                  <a:srgbClr val="C00000"/>
                </a:solidFill>
              </a:rPr>
              <a:t> </a:t>
            </a:r>
            <a:r>
              <a:rPr lang="el-GR" sz="3200" b="1" smtClean="0">
                <a:solidFill>
                  <a:srgbClr val="C00000"/>
                </a:solidFill>
              </a:rPr>
              <a:t>(</a:t>
            </a:r>
            <a:r>
              <a:rPr lang="el-GR" sz="3200" b="1" dirty="0" smtClean="0">
                <a:solidFill>
                  <a:srgbClr val="C00000"/>
                </a:solidFill>
              </a:rPr>
              <a:t>02/2008)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/>
              <a:t>Σπειράματα</a:t>
            </a:r>
            <a:r>
              <a:rPr lang="en-US" sz="2400" b="1" dirty="0" smtClean="0"/>
              <a:t>: </a:t>
            </a:r>
            <a:r>
              <a:rPr lang="en-US" sz="2400" dirty="0" smtClean="0"/>
              <a:t>45 </a:t>
            </a:r>
            <a:r>
              <a:rPr lang="el-GR" sz="2400" dirty="0" smtClean="0"/>
              <a:t>συνολικά</a:t>
            </a:r>
            <a:endParaRPr lang="en-US" sz="2400" dirty="0" smtClean="0"/>
          </a:p>
          <a:p>
            <a:pPr lvl="1">
              <a:lnSpc>
                <a:spcPts val="2500"/>
              </a:lnSpc>
            </a:pPr>
            <a:r>
              <a:rPr lang="el-GR" sz="2400" dirty="0" smtClean="0"/>
              <a:t>15 τμηματική </a:t>
            </a:r>
            <a:r>
              <a:rPr lang="el-GR" sz="2400" dirty="0" err="1" smtClean="0"/>
              <a:t>ενδοτριχοειδική</a:t>
            </a:r>
            <a:r>
              <a:rPr lang="el-GR" sz="2400" dirty="0" smtClean="0"/>
              <a:t> υπερπλασία</a:t>
            </a:r>
            <a:endParaRPr lang="en-US" sz="2400" dirty="0" smtClean="0"/>
          </a:p>
          <a:p>
            <a:pPr lvl="1">
              <a:lnSpc>
                <a:spcPts val="2500"/>
              </a:lnSpc>
            </a:pPr>
            <a:r>
              <a:rPr lang="el-GR" sz="2400" dirty="0" smtClean="0"/>
              <a:t>2 τμηματική νέκρωση</a:t>
            </a:r>
            <a:endParaRPr lang="en-US" sz="2400" dirty="0" smtClean="0"/>
          </a:p>
          <a:p>
            <a:pPr lvl="1">
              <a:lnSpc>
                <a:spcPts val="2500"/>
              </a:lnSpc>
            </a:pPr>
            <a:r>
              <a:rPr lang="el-GR" sz="2400" dirty="0" smtClean="0"/>
              <a:t>1 σύμφυση προς τη </a:t>
            </a:r>
            <a:r>
              <a:rPr lang="el-GR" sz="2400" dirty="0" err="1" smtClean="0"/>
              <a:t>βωμάνειο</a:t>
            </a:r>
            <a:r>
              <a:rPr lang="el-GR" sz="2400" dirty="0" smtClean="0"/>
              <a:t> κάψα </a:t>
            </a:r>
            <a:endParaRPr lang="en-US" sz="2400" dirty="0" smtClean="0"/>
          </a:p>
          <a:p>
            <a:pPr lvl="1">
              <a:lnSpc>
                <a:spcPts val="2500"/>
              </a:lnSpc>
            </a:pPr>
            <a:r>
              <a:rPr lang="el-GR" sz="2400" dirty="0" smtClean="0"/>
              <a:t>1 ολική </a:t>
            </a:r>
            <a:r>
              <a:rPr lang="el-GR" sz="2400" dirty="0" err="1" smtClean="0"/>
              <a:t>ίνωση</a:t>
            </a:r>
            <a:endParaRPr lang="en-US" sz="2400" dirty="0" smtClean="0"/>
          </a:p>
          <a:p>
            <a:pPr lvl="1">
              <a:lnSpc>
                <a:spcPts val="2500"/>
              </a:lnSpc>
            </a:pPr>
            <a:r>
              <a:rPr lang="el-GR" sz="2400" dirty="0" smtClean="0"/>
              <a:t>Λοιπά: Μετρίου βαθμού υπερπλασία των </a:t>
            </a:r>
            <a:r>
              <a:rPr lang="el-GR" sz="2400" dirty="0" err="1" smtClean="0"/>
              <a:t>μεσαγγειακών</a:t>
            </a:r>
            <a:r>
              <a:rPr lang="el-GR" sz="2400" dirty="0" smtClean="0"/>
              <a:t> κυττάρων και αύξηση της </a:t>
            </a:r>
            <a:r>
              <a:rPr lang="el-GR" sz="2400" dirty="0" err="1" smtClean="0"/>
              <a:t>μεσάγγειας</a:t>
            </a:r>
            <a:r>
              <a:rPr lang="el-GR" sz="2400" dirty="0" smtClean="0"/>
              <a:t> ουσίας</a:t>
            </a:r>
            <a:r>
              <a:rPr lang="el-GR" sz="2000" dirty="0" smtClean="0"/>
              <a:t>. </a:t>
            </a:r>
            <a:endParaRPr lang="el-GR" sz="1800" dirty="0" smtClean="0"/>
          </a:p>
        </p:txBody>
      </p:sp>
      <p:sp>
        <p:nvSpPr>
          <p:cNvPr id="4" name="3 - Ορθογώνιο"/>
          <p:cNvSpPr/>
          <p:nvPr/>
        </p:nvSpPr>
        <p:spPr>
          <a:xfrm>
            <a:off x="755576" y="4581128"/>
            <a:ext cx="7929618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sz="2400" b="1" dirty="0" err="1" smtClean="0"/>
              <a:t>Ανοσοφθορισμός</a:t>
            </a:r>
            <a:r>
              <a:rPr lang="en-US" sz="2400" b="1" dirty="0" smtClean="0"/>
              <a:t>: </a:t>
            </a:r>
            <a:r>
              <a:rPr lang="el-GR" sz="2400" dirty="0" smtClean="0"/>
              <a:t>(+) χρώση για </a:t>
            </a:r>
            <a:r>
              <a:rPr lang="en-US" sz="2400" dirty="0" err="1" smtClean="0"/>
              <a:t>IgA</a:t>
            </a:r>
            <a:r>
              <a:rPr lang="en-US" sz="2400" dirty="0" smtClean="0"/>
              <a:t>(++++), </a:t>
            </a:r>
            <a:r>
              <a:rPr lang="en-US" sz="2400" dirty="0" err="1" smtClean="0"/>
              <a:t>IgM</a:t>
            </a:r>
            <a:r>
              <a:rPr lang="en-US" sz="2400" dirty="0" smtClean="0"/>
              <a:t>(++), </a:t>
            </a:r>
            <a:r>
              <a:rPr lang="en-US" sz="2400" dirty="0" err="1" smtClean="0"/>
              <a:t>IgG</a:t>
            </a:r>
            <a:r>
              <a:rPr lang="en-US" sz="2400" dirty="0" smtClean="0"/>
              <a:t>(++), C3(++++), C1q(++) , </a:t>
            </a:r>
            <a:r>
              <a:rPr lang="el-GR" sz="2400" dirty="0" smtClean="0"/>
              <a:t>κ(++), λ(++++) σε βασικές μεμβράνες και στο </a:t>
            </a:r>
            <a:r>
              <a:rPr lang="el-GR" sz="2400" dirty="0" err="1" smtClean="0"/>
              <a:t>μεσάγγειο</a:t>
            </a:r>
            <a:r>
              <a:rPr lang="el-GR" sz="2400" dirty="0" smtClean="0"/>
              <a:t>, με κοκκιώδη κατανομή</a:t>
            </a:r>
            <a:r>
              <a:rPr lang="en-US" sz="2400" dirty="0" smtClean="0"/>
              <a:t>.</a:t>
            </a: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Τελική διάγνωση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Συστηματικός </a:t>
            </a:r>
            <a:r>
              <a:rPr lang="el-GR" b="1" dirty="0" err="1" smtClean="0"/>
              <a:t>ερυθηματώδης</a:t>
            </a:r>
            <a:r>
              <a:rPr lang="el-GR" b="1" dirty="0" smtClean="0"/>
              <a:t> λύκος με νεφρίτιδα τάξης </a:t>
            </a:r>
            <a:r>
              <a:rPr lang="en-US" b="1" dirty="0" smtClean="0"/>
              <a:t>IV( </a:t>
            </a:r>
            <a:r>
              <a:rPr lang="el-GR" b="1" dirty="0" smtClean="0"/>
              <a:t>διάχυτη </a:t>
            </a:r>
            <a:r>
              <a:rPr lang="el-GR" b="1" dirty="0" err="1" smtClean="0"/>
              <a:t>υπερπλαστική</a:t>
            </a:r>
            <a:r>
              <a:rPr lang="el-GR" b="1" dirty="0" smtClean="0"/>
              <a:t>) κατά Ι</a:t>
            </a:r>
            <a:r>
              <a:rPr lang="en-US" b="1" dirty="0" smtClean="0"/>
              <a:t>SN/RPS.</a:t>
            </a:r>
          </a:p>
          <a:p>
            <a:endParaRPr lang="en-US" b="1" u="sng" dirty="0"/>
          </a:p>
          <a:p>
            <a:r>
              <a:rPr lang="el-GR" sz="2400" dirty="0" smtClean="0"/>
              <a:t>Δείκτης </a:t>
            </a:r>
            <a:r>
              <a:rPr lang="el-GR" sz="2400" dirty="0" err="1" smtClean="0"/>
              <a:t>ενεργότητας</a:t>
            </a:r>
            <a:r>
              <a:rPr lang="el-GR" sz="2400" dirty="0" smtClean="0"/>
              <a:t> </a:t>
            </a:r>
            <a:r>
              <a:rPr lang="en-US" sz="2400" dirty="0" smtClean="0"/>
              <a:t> </a:t>
            </a:r>
            <a:r>
              <a:rPr lang="en-US" sz="2400" b="1" dirty="0" smtClean="0"/>
              <a:t>SELENA –SLEDAI: 29</a:t>
            </a: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Θεραπεία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IV CYCLOPHOSPHAMIDE</a:t>
            </a:r>
            <a:r>
              <a:rPr lang="el-GR" sz="2800" b="1" dirty="0" smtClean="0"/>
              <a:t> </a:t>
            </a:r>
            <a:r>
              <a:rPr lang="en-US" sz="2800" dirty="0" smtClean="0"/>
              <a:t>(NIH </a:t>
            </a:r>
            <a:r>
              <a:rPr lang="el-GR" sz="2800" dirty="0" smtClean="0"/>
              <a:t>πρωτόκολλο)</a:t>
            </a:r>
            <a:r>
              <a:rPr lang="en-US" sz="3000" dirty="0" smtClean="0"/>
              <a:t>:</a:t>
            </a:r>
            <a:endParaRPr lang="el-GR" sz="3000" dirty="0" smtClean="0"/>
          </a:p>
          <a:p>
            <a:pPr lvl="1">
              <a:lnSpc>
                <a:spcPct val="150000"/>
              </a:lnSpc>
            </a:pPr>
            <a:r>
              <a:rPr lang="el-GR" sz="2400" b="1" dirty="0" smtClean="0"/>
              <a:t>Θεραπεία επαγωγής ύφεση</a:t>
            </a:r>
            <a:r>
              <a:rPr lang="el-GR" sz="2400" dirty="0" smtClean="0"/>
              <a:t>ς: </a:t>
            </a:r>
            <a:r>
              <a:rPr lang="en-US" sz="2400" dirty="0" smtClean="0"/>
              <a:t>7 </a:t>
            </a:r>
            <a:r>
              <a:rPr lang="el-GR" sz="2400" dirty="0" smtClean="0"/>
              <a:t>μηνιαίες ώσεις  </a:t>
            </a:r>
            <a:r>
              <a:rPr lang="en-US" sz="2400" dirty="0" smtClean="0"/>
              <a:t>CYC </a:t>
            </a:r>
            <a:r>
              <a:rPr lang="el-GR" sz="2400" dirty="0" smtClean="0"/>
              <a:t>με ταυτόχρονη </a:t>
            </a:r>
            <a:r>
              <a:rPr lang="en-US" sz="2400" dirty="0" smtClean="0"/>
              <a:t>IV MP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K</a:t>
            </a:r>
            <a:r>
              <a:rPr lang="el-GR" sz="2400" dirty="0" err="1" smtClean="0"/>
              <a:t>αθυστερημένη</a:t>
            </a:r>
            <a:r>
              <a:rPr lang="el-GR" sz="2400" dirty="0" smtClean="0"/>
              <a:t> απόκριση</a:t>
            </a:r>
            <a:r>
              <a:rPr lang="en-US" sz="2400" dirty="0" smtClean="0"/>
              <a:t>: </a:t>
            </a:r>
            <a:r>
              <a:rPr lang="el-GR" sz="2400" dirty="0" smtClean="0"/>
              <a:t>Συνολικά</a:t>
            </a:r>
            <a:r>
              <a:rPr lang="en-US" sz="2400" dirty="0" smtClean="0"/>
              <a:t> </a:t>
            </a:r>
            <a:r>
              <a:rPr lang="el-GR" sz="2400" b="1" dirty="0" smtClean="0"/>
              <a:t>12 μηνιαίες ώσεις</a:t>
            </a:r>
            <a:r>
              <a:rPr lang="el-GR" sz="2400" dirty="0" smtClean="0"/>
              <a:t>, 3 διμηνιαίες και 2 τριμηνιαίες (08/2008-05/2010)</a:t>
            </a:r>
          </a:p>
          <a:p>
            <a:pPr lvl="1">
              <a:lnSpc>
                <a:spcPct val="150000"/>
              </a:lnSpc>
            </a:pPr>
            <a:r>
              <a:rPr lang="el-GR" sz="2400" b="1" dirty="0" smtClean="0"/>
              <a:t>Συνολική δόση  </a:t>
            </a:r>
            <a:r>
              <a:rPr lang="en-US" sz="2400" b="1" dirty="0" smtClean="0"/>
              <a:t>CYC : </a:t>
            </a:r>
            <a:r>
              <a:rPr lang="el-GR" sz="2400" b="1" dirty="0" smtClean="0"/>
              <a:t>22 </a:t>
            </a:r>
            <a:r>
              <a:rPr lang="en-US" sz="2400" b="1" dirty="0" err="1" smtClean="0"/>
              <a:t>gr</a:t>
            </a:r>
            <a:endParaRPr lang="en-US" sz="2400" b="1" dirty="0" smtClean="0"/>
          </a:p>
          <a:p>
            <a:pPr>
              <a:lnSpc>
                <a:spcPct val="150000"/>
              </a:lnSpc>
            </a:pPr>
            <a:r>
              <a:rPr lang="el-GR" sz="3100" dirty="0" smtClean="0"/>
              <a:t>Συνέχιση θεραπείας συντήρησης</a:t>
            </a:r>
            <a:r>
              <a:rPr lang="en-US" sz="3100" b="1" dirty="0" smtClean="0"/>
              <a:t>: </a:t>
            </a:r>
          </a:p>
          <a:p>
            <a:pPr lvl="1">
              <a:lnSpc>
                <a:spcPct val="170000"/>
              </a:lnSpc>
            </a:pPr>
            <a:r>
              <a:rPr lang="en-US" sz="2600" b="1" dirty="0" smtClean="0"/>
              <a:t>MYCOPHENOLATE MOFETIL 2gr/24h.</a:t>
            </a:r>
            <a:r>
              <a:rPr lang="el-GR" sz="2600" b="1" dirty="0" smtClean="0"/>
              <a:t> </a:t>
            </a:r>
            <a:endParaRPr lang="el-GR" sz="2300" dirty="0" smtClean="0"/>
          </a:p>
          <a:p>
            <a:pPr lvl="1">
              <a:lnSpc>
                <a:spcPct val="170000"/>
              </a:lnSpc>
            </a:pPr>
            <a:r>
              <a:rPr lang="en-US" sz="2600" b="1" dirty="0" smtClean="0"/>
              <a:t>PO GCs</a:t>
            </a:r>
            <a:endParaRPr lang="el-GR" sz="2600" b="1" dirty="0" smtClean="0"/>
          </a:p>
          <a:p>
            <a:pPr lvl="1">
              <a:lnSpc>
                <a:spcPct val="170000"/>
              </a:lnSpc>
            </a:pPr>
            <a:r>
              <a:rPr lang="en-US" sz="2600" b="1" dirty="0" smtClean="0"/>
              <a:t> HCQ</a:t>
            </a:r>
            <a:endParaRPr lang="en-US" sz="31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b="1" dirty="0" smtClean="0"/>
              <a:t>0</a:t>
            </a:r>
            <a:r>
              <a:rPr lang="en-US" b="1" dirty="0" smtClean="0"/>
              <a:t>9</a:t>
            </a:r>
            <a:r>
              <a:rPr lang="el-GR" b="1" dirty="0" smtClean="0"/>
              <a:t>/2009</a:t>
            </a:r>
            <a:r>
              <a:rPr lang="en-US" b="1" dirty="0" smtClean="0"/>
              <a:t>:</a:t>
            </a:r>
            <a:r>
              <a:rPr lang="el-GR" b="1" dirty="0" smtClean="0"/>
              <a:t> </a:t>
            </a:r>
            <a:r>
              <a:rPr lang="en-US" b="1" dirty="0" smtClean="0"/>
              <a:t> </a:t>
            </a:r>
            <a:r>
              <a:rPr lang="el-GR" b="1" dirty="0" smtClean="0"/>
              <a:t>Ύφεση</a:t>
            </a:r>
            <a:endParaRPr lang="en-US" b="1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smtClean="0"/>
              <a:t>Ελεύθερος συμπτωμάτων</a:t>
            </a:r>
            <a:endParaRPr lang="en-US" sz="24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smtClean="0"/>
              <a:t>Κλινική εξέταση </a:t>
            </a:r>
            <a:r>
              <a:rPr lang="en-US" sz="2400" dirty="0" smtClean="0"/>
              <a:t> </a:t>
            </a:r>
            <a:r>
              <a:rPr lang="el-GR" sz="2400" dirty="0" smtClean="0"/>
              <a:t>κ</a:t>
            </a:r>
            <a:r>
              <a:rPr lang="en-US" sz="2400" dirty="0" smtClean="0"/>
              <a:t>.</a:t>
            </a:r>
            <a:r>
              <a:rPr lang="el-GR" sz="2400" dirty="0" smtClean="0"/>
              <a:t>φ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l-GR" b="1" u="sng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899592" y="4005064"/>
          <a:ext cx="60960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Hb</a:t>
                      </a:r>
                      <a:r>
                        <a:rPr lang="en-US" sz="2000" b="1" dirty="0" smtClean="0"/>
                        <a:t>/Ht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10,9/34,6</a:t>
                      </a:r>
                      <a:endParaRPr lang="el-G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ΤΚΕ/</a:t>
                      </a:r>
                      <a:r>
                        <a:rPr lang="en-US" sz="2000" b="1" dirty="0" smtClean="0"/>
                        <a:t>CRP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10/&lt;0,32</a:t>
                      </a:r>
                      <a:endParaRPr lang="el-GR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Λεύκωμα ούρων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&lt;400 </a:t>
                      </a:r>
                      <a:r>
                        <a:rPr lang="en-US" sz="2000" b="1" dirty="0" smtClean="0"/>
                        <a:t>mg/24h</a:t>
                      </a:r>
                      <a:endParaRPr lang="el-GR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b="1" dirty="0" smtClean="0"/>
                        <a:t>Ίζημα ούρων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/>
                        <a:t>Ανενεργό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Cre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l-GR" sz="2000" b="1" baseline="0" dirty="0" smtClean="0"/>
                        <a:t>ορού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0,7</a:t>
                      </a:r>
                      <a:r>
                        <a:rPr lang="el-GR" sz="2000" b="1" dirty="0" smtClean="0"/>
                        <a:t> </a:t>
                      </a:r>
                      <a:r>
                        <a:rPr lang="en-US" sz="2000" b="1" dirty="0" smtClean="0"/>
                        <a:t>mg/dl</a:t>
                      </a:r>
                      <a:endParaRPr lang="el-G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12/2010:</a:t>
            </a:r>
            <a:r>
              <a:rPr lang="en-US" sz="3200" b="1" dirty="0" smtClean="0"/>
              <a:t> </a:t>
            </a:r>
            <a:r>
              <a:rPr lang="el-GR" sz="3200" b="1" dirty="0" smtClean="0"/>
              <a:t/>
            </a:r>
            <a:br>
              <a:rPr lang="el-GR" sz="3200" b="1" dirty="0" smtClean="0"/>
            </a:b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4525963"/>
          </a:xfrm>
        </p:spPr>
        <p:txBody>
          <a:bodyPr/>
          <a:lstStyle/>
          <a:p>
            <a:pPr lvl="1">
              <a:buNone/>
            </a:pPr>
            <a:endParaRPr lang="en-US" b="1" dirty="0" smtClean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Αυτόβουλη διακοπή όλων των φαρμάκων. Έκτοτε  χωρίς </a:t>
            </a:r>
            <a:r>
              <a:rPr lang="en-US" dirty="0" smtClean="0"/>
              <a:t>follow up.</a:t>
            </a:r>
            <a:endParaRPr lang="el-G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2083</TotalTime>
  <Words>1357</Words>
  <Application>Microsoft Office PowerPoint</Application>
  <PresentationFormat>Προβολή στην οθόνη (4:3)</PresentationFormat>
  <Paragraphs>375</Paragraphs>
  <Slides>45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45</vt:i4>
      </vt:variant>
    </vt:vector>
  </HeadingPairs>
  <TitlesOfParts>
    <vt:vector size="46" baseType="lpstr">
      <vt:lpstr>Θέμα του Office</vt:lpstr>
      <vt:lpstr>3</vt:lpstr>
      <vt:lpstr>Δ.Ν, άνδρας, 21 ετών</vt:lpstr>
      <vt:lpstr>Εργαστηριακός έλεγχος ( 2/2008)</vt:lpstr>
      <vt:lpstr>Διαφάνεια 4</vt:lpstr>
      <vt:lpstr>Βιοψία νεφρού (02/2008)</vt:lpstr>
      <vt:lpstr>Τελική διάγνωση:</vt:lpstr>
      <vt:lpstr>Θεραπεία</vt:lpstr>
      <vt:lpstr>Διαφάνεια 8</vt:lpstr>
      <vt:lpstr>12/2010:  </vt:lpstr>
      <vt:lpstr>11/2013:</vt:lpstr>
      <vt:lpstr>Labs</vt:lpstr>
      <vt:lpstr>Διάγνωση εργασίας</vt:lpstr>
      <vt:lpstr>Βιοψία νεφρού (02/2014)</vt:lpstr>
      <vt:lpstr>Θεραπεία επαγωγής ύφεσης</vt:lpstr>
      <vt:lpstr>05/2014 (1 μήνα μετά τη 2η δόση CYC):</vt:lpstr>
      <vt:lpstr>Labs:</vt:lpstr>
      <vt:lpstr>Διαφάνεια 17</vt:lpstr>
      <vt:lpstr>Διαφάνεια 18</vt:lpstr>
      <vt:lpstr>Διαφάνεια 19</vt:lpstr>
      <vt:lpstr>Διερεύνηση αναιμίας σε ασθενή με ΣΕΛ.</vt:lpstr>
      <vt:lpstr>Οξεία απώλεια: </vt:lpstr>
      <vt:lpstr>AIHA:</vt:lpstr>
      <vt:lpstr>Μικροαγγειοπαθητική αναιμία</vt:lpstr>
      <vt:lpstr>Διερεύνηση αναιμίας σε ασθενή με ΣΕΛ.</vt:lpstr>
      <vt:lpstr>Διερεύνηση αναιμίας σε ασθενή με ΣΕΛ.</vt:lpstr>
      <vt:lpstr>Έκβαση:</vt:lpstr>
      <vt:lpstr>1 εβδομάδα αργότερα:</vt:lpstr>
      <vt:lpstr>Labs:</vt:lpstr>
      <vt:lpstr>Ενεργά προβλήματα: </vt:lpstr>
      <vt:lpstr>Διαφορική διάγνωση:</vt:lpstr>
      <vt:lpstr>Τοξικότητα από Κυκλοφωσφαμίδη</vt:lpstr>
      <vt:lpstr>Λοιμώξεις</vt:lpstr>
      <vt:lpstr>Αιματολογικά νοσήματα:</vt:lpstr>
      <vt:lpstr> Πανκυτταροπενία οφειλόμενη στο ΣΕΛ</vt:lpstr>
      <vt:lpstr>Διαγνωστική προσέγγιση</vt:lpstr>
      <vt:lpstr>Τελική διάγνωση</vt:lpstr>
      <vt:lpstr>Σπλαγχνική λεϊσμανίαση</vt:lpstr>
      <vt:lpstr>Σπλαγχνική λεϊσμανίαση</vt:lpstr>
      <vt:lpstr>Διάγνωση</vt:lpstr>
      <vt:lpstr>Λεϊσμανίαση στην Ελλάδα</vt:lpstr>
      <vt:lpstr>Σπλαγχνική λεϊσμανίαση σε ασθενείς υπό anti-TNF</vt:lpstr>
      <vt:lpstr>Θεραπευτική προσέγγιση:</vt:lpstr>
      <vt:lpstr>Follow up (8/2014):</vt:lpstr>
      <vt:lpstr>Προγραμματισμός</vt:lpstr>
      <vt:lpstr>Take home messages!!!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Ioannis</cp:lastModifiedBy>
  <cp:revision>348</cp:revision>
  <dcterms:created xsi:type="dcterms:W3CDTF">2014-07-21T18:34:12Z</dcterms:created>
  <dcterms:modified xsi:type="dcterms:W3CDTF">2018-12-02T10:28:24Z</dcterms:modified>
</cp:coreProperties>
</file>