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2" r:id="rId7"/>
    <p:sldId id="261" r:id="rId8"/>
    <p:sldId id="264" r:id="rId9"/>
    <p:sldId id="277" r:id="rId10"/>
    <p:sldId id="265" r:id="rId11"/>
    <p:sldId id="266" r:id="rId12"/>
    <p:sldId id="263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63E88-6AD6-470D-A3B0-DFB876C164AD}" type="datetimeFigureOut">
              <a:rPr lang="el-GR" smtClean="0"/>
              <a:pPr/>
              <a:t>22/10/2015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4824-14F9-49D6-A951-37D5D6D049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7772400" cy="3429023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7o </a:t>
            </a:r>
            <a:r>
              <a:rPr lang="el-GR" sz="3200" b="1" dirty="0" smtClean="0">
                <a:solidFill>
                  <a:srgbClr val="C00000"/>
                </a:solidFill>
              </a:rPr>
              <a:t>ΚΡΗΤΟΚΥΠΡΙΑΚΟ ΣΥΜΠΟΣΙΟ ΡΕΥΜΑΤΟΛΟΓΙΑΣ</a:t>
            </a:r>
            <a:br>
              <a:rPr lang="el-GR" sz="3200" b="1" dirty="0" smtClean="0">
                <a:solidFill>
                  <a:srgbClr val="C00000"/>
                </a:solidFill>
              </a:rPr>
            </a:br>
            <a:r>
              <a:rPr lang="el-GR" sz="3200" b="1" dirty="0" smtClean="0">
                <a:solidFill>
                  <a:srgbClr val="C00000"/>
                </a:solidFill>
              </a:rPr>
              <a:t/>
            </a:r>
            <a:br>
              <a:rPr lang="el-GR" sz="3200" b="1" dirty="0" smtClean="0">
                <a:solidFill>
                  <a:srgbClr val="C00000"/>
                </a:solidFill>
              </a:rPr>
            </a:br>
            <a:r>
              <a:rPr lang="el-GR" sz="2400" b="1" dirty="0" smtClean="0"/>
              <a:t>ΛΑΡΝΑΚΑ, 23-25 ΟΚΤΩΒΡΙΟΥ 2015</a:t>
            </a:r>
            <a:br>
              <a:rPr lang="el-GR" sz="2400" b="1" dirty="0" smtClean="0"/>
            </a:br>
            <a:r>
              <a:rPr lang="el-GR" sz="2400" b="1" dirty="0"/>
              <a:t/>
            </a:r>
            <a:br>
              <a:rPr lang="el-GR" sz="2400" b="1" dirty="0"/>
            </a:br>
            <a:r>
              <a:rPr lang="el-GR" sz="3600" b="1" dirty="0" smtClean="0">
                <a:latin typeface="Century Gothic" pitchFamily="34" charset="0"/>
              </a:rPr>
              <a:t>Παρουσίαση Κλινικής Περίπτωσης Ασθενούς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2400" b="1" dirty="0" smtClean="0"/>
              <a:t/>
            </a:r>
            <a:br>
              <a:rPr lang="el-GR" sz="2400" b="1" dirty="0" smtClean="0"/>
            </a:br>
            <a:endParaRPr lang="el-GR" sz="3200" b="1" dirty="0">
              <a:solidFill>
                <a:srgbClr val="C0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Ιωάννης </a:t>
            </a:r>
            <a:r>
              <a:rPr lang="el-GR" sz="2400" dirty="0" err="1" smtClean="0"/>
              <a:t>Παπαλόπουλος</a:t>
            </a:r>
            <a:endParaRPr lang="el-GR" sz="2400" dirty="0" smtClean="0"/>
          </a:p>
          <a:p>
            <a:r>
              <a:rPr lang="el-GR" sz="2400" dirty="0" smtClean="0"/>
              <a:t>Κλινική ρευματολογίας, κλινικής ανοσολογίας και </a:t>
            </a:r>
            <a:r>
              <a:rPr lang="el-GR" sz="2400" dirty="0" err="1" smtClean="0"/>
              <a:t>αλλεργιολογίας</a:t>
            </a:r>
            <a:r>
              <a:rPr lang="el-GR" sz="2400" dirty="0" smtClean="0"/>
              <a:t> ΠΑΓΝΗ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285720" y="435769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5" name="Picture 6" descr="http://t1.gstatic.com/images?q=tbn:ANd9GcRSx-WGClRy43dLBxBsGGhv7SXWWhGR0uMF4wpfyY55uyWOEyjumQ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768"/>
          <a:stretch/>
        </p:blipFill>
        <p:spPr bwMode="auto">
          <a:xfrm>
            <a:off x="243631" y="5573224"/>
            <a:ext cx="871985" cy="72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172400" y="5556274"/>
            <a:ext cx="756000" cy="7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Διαγνωστική προσέγγιση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2400" dirty="0" smtClean="0"/>
          </a:p>
          <a:p>
            <a:pPr>
              <a:buFont typeface="Wingdings" pitchFamily="2" charset="2"/>
              <a:buChar char="Ø"/>
            </a:pPr>
            <a:endParaRPr lang="el-GR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Ανοσολογικός έλεγχος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b="1" dirty="0" smtClean="0"/>
          </a:p>
          <a:p>
            <a:pPr>
              <a:buFont typeface="Wingdings" pitchFamily="2" charset="2"/>
              <a:buChar char="Ø"/>
            </a:pPr>
            <a:endParaRPr lang="el-GR" sz="2400" b="1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4500562" y="1714488"/>
          <a:ext cx="2857520" cy="35182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60"/>
                <a:gridCol w="1428760"/>
              </a:tblGrid>
              <a:tr h="3289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ANA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αρνητικά</a:t>
                      </a:r>
                      <a:endParaRPr lang="el-GR" dirty="0"/>
                    </a:p>
                  </a:txBody>
                  <a:tcPr/>
                </a:tc>
              </a:tr>
              <a:tr h="3289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C3/C4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103/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13,8</a:t>
                      </a:r>
                      <a:endParaRPr lang="el-GR" dirty="0"/>
                    </a:p>
                  </a:txBody>
                  <a:tcPr/>
                </a:tc>
              </a:tr>
              <a:tr h="32897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RF/anti-CCP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αρνητικά</a:t>
                      </a:r>
                      <a:endParaRPr lang="el-GR" dirty="0"/>
                    </a:p>
                  </a:txBody>
                  <a:tcPr/>
                </a:tc>
              </a:tr>
              <a:tr h="57569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C-ANCA /    p-ANCA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αρνητικά</a:t>
                      </a:r>
                      <a:endParaRPr lang="el-GR" dirty="0"/>
                    </a:p>
                  </a:txBody>
                  <a:tcPr/>
                </a:tc>
              </a:tr>
              <a:tr h="57569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Anti-MPO/ anti-PR3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αρνητικά</a:t>
                      </a:r>
                      <a:endParaRPr lang="el-GR" dirty="0"/>
                    </a:p>
                  </a:txBody>
                  <a:tcPr/>
                </a:tc>
              </a:tr>
              <a:tr h="575697">
                <a:tc>
                  <a:txBody>
                    <a:bodyPr/>
                    <a:lstStyle/>
                    <a:p>
                      <a:r>
                        <a:rPr lang="el-GR" b="1" dirty="0" err="1" smtClean="0"/>
                        <a:t>Κρυοσφαιρί</a:t>
                      </a:r>
                      <a:r>
                        <a:rPr lang="el-GR" b="1" dirty="0" smtClean="0"/>
                        <a:t>-</a:t>
                      </a:r>
                      <a:r>
                        <a:rPr lang="el-GR" b="1" dirty="0" err="1" smtClean="0"/>
                        <a:t>νες</a:t>
                      </a:r>
                      <a:r>
                        <a:rPr lang="el-GR" b="1" dirty="0" smtClean="0"/>
                        <a:t> ορού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αρνητικές</a:t>
                      </a:r>
                      <a:endParaRPr lang="el-GR" dirty="0"/>
                    </a:p>
                  </a:txBody>
                  <a:tcPr/>
                </a:tc>
              </a:tr>
              <a:tr h="500711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IgA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err="1" smtClean="0"/>
                        <a:t>IgG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err="1" smtClean="0"/>
                        <a:t>IgM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673</a:t>
                      </a:r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/1130/53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Διαγνωστική προσέγγιση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err="1" smtClean="0">
                <a:solidFill>
                  <a:srgbClr val="C00000"/>
                </a:solidFill>
              </a:rPr>
              <a:t>Γαστροσκόπηση</a:t>
            </a:r>
            <a:r>
              <a:rPr lang="en-US" sz="2400" b="1" dirty="0" smtClean="0"/>
              <a:t>:</a:t>
            </a:r>
            <a:endParaRPr lang="el-GR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err="1" smtClean="0"/>
              <a:t>ελκωτική</a:t>
            </a:r>
            <a:r>
              <a:rPr lang="el-GR" sz="2000" b="1" dirty="0" smtClean="0"/>
              <a:t> οισοφαγίτιδα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/>
              <a:t>αιμορραγική γαστρίτιδα σε θόλο/σώμα, </a:t>
            </a:r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/>
              <a:t>διαβρώσεις </a:t>
            </a:r>
            <a:r>
              <a:rPr lang="el-GR" sz="2000" b="1" dirty="0" err="1" smtClean="0"/>
              <a:t>προπυλωρικά</a:t>
            </a:r>
            <a:r>
              <a:rPr lang="el-GR" sz="2000" dirty="0" smtClean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/>
              <a:t> έντονη </a:t>
            </a:r>
            <a:r>
              <a:rPr lang="el-GR" sz="2000" b="1" dirty="0" err="1" smtClean="0"/>
              <a:t>βολβίτιδα</a:t>
            </a:r>
            <a:r>
              <a:rPr lang="el-GR" sz="2000" b="1" dirty="0" smtClean="0"/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/>
              <a:t> διάσπαρτα έλκη σε 2</a:t>
            </a:r>
            <a:r>
              <a:rPr lang="el-GR" sz="2000" b="1" baseline="30000" dirty="0" smtClean="0"/>
              <a:t>η</a:t>
            </a:r>
            <a:r>
              <a:rPr lang="el-GR" sz="2000" b="1" dirty="0" smtClean="0"/>
              <a:t>/3</a:t>
            </a:r>
            <a:r>
              <a:rPr lang="el-GR" sz="2000" b="1" baseline="30000" dirty="0" smtClean="0"/>
              <a:t>η</a:t>
            </a:r>
            <a:r>
              <a:rPr lang="el-GR" sz="2000" b="1" dirty="0" smtClean="0"/>
              <a:t> μοίρα</a:t>
            </a:r>
            <a:r>
              <a:rPr lang="en-US" sz="2000" b="1" dirty="0" smtClean="0"/>
              <a:t> 12</a:t>
            </a:r>
            <a:r>
              <a:rPr lang="el-GR" sz="2000" b="1" dirty="0" smtClean="0"/>
              <a:t>δ/</a:t>
            </a:r>
            <a:r>
              <a:rPr lang="el-GR" sz="2000" b="1" dirty="0" err="1" smtClean="0"/>
              <a:t>λου</a:t>
            </a:r>
            <a:r>
              <a:rPr lang="el-GR" sz="2000" b="1" dirty="0" smtClean="0"/>
              <a:t>  με οίδημα-υπεραιμία βλεννογόνου</a:t>
            </a:r>
          </a:p>
          <a:p>
            <a:pPr>
              <a:buFont typeface="Wingdings" pitchFamily="2" charset="2"/>
              <a:buChar char="Ø"/>
            </a:pPr>
            <a:r>
              <a:rPr lang="el-GR" sz="2400" b="1" dirty="0" err="1" smtClean="0">
                <a:solidFill>
                  <a:srgbClr val="C00000"/>
                </a:solidFill>
              </a:rPr>
              <a:t>Κολονοσκόπηση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/>
              <a:t>διάχυτη αιμορραγική κολίτιδα μέχρι τη σπληνική καμπή</a:t>
            </a:r>
          </a:p>
          <a:p>
            <a:pPr lvl="1">
              <a:buFont typeface="Arial" pitchFamily="34" charset="0"/>
              <a:buChar char="•"/>
            </a:pPr>
            <a:r>
              <a:rPr lang="el-GR" sz="2000" b="1" dirty="0" smtClean="0"/>
              <a:t>αιμορραγικές διηθήσεις σε όλο το ελεγχθέν έντερο</a:t>
            </a:r>
          </a:p>
          <a:p>
            <a:pPr lvl="1">
              <a:buNone/>
            </a:pPr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Εικόνα συμβατή με </a:t>
            </a:r>
            <a:r>
              <a:rPr lang="el-GR" sz="2400" b="1" dirty="0" smtClean="0">
                <a:solidFill>
                  <a:srgbClr val="FF0000"/>
                </a:solidFill>
              </a:rPr>
              <a:t>αγγειίτιδα του πεπτικού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3029628" cy="216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10 - Εικόνα" descr="1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14290"/>
            <a:ext cx="3641096" cy="2861262"/>
          </a:xfrm>
          <a:prstGeom prst="rect">
            <a:avLst/>
          </a:prstGeom>
        </p:spPr>
      </p:pic>
      <p:pic>
        <p:nvPicPr>
          <p:cNvPr id="13" name="12 - Εικόνα" descr="02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14290"/>
            <a:ext cx="3714029" cy="288868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857628"/>
            <a:ext cx="3092599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 descr="Καταγραφή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7482" y="4000504"/>
            <a:ext cx="2916518" cy="226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Διαγνωστική προσέγγιση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Βιοψία σιγμοειδούς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l-GR" sz="2400" b="1" dirty="0" smtClean="0"/>
              <a:t>Βλεννογόνος με ισχαιμικού τύπου αλλοιώσεις</a:t>
            </a:r>
          </a:p>
          <a:p>
            <a:pPr lvl="1"/>
            <a:r>
              <a:rPr lang="el-GR" sz="2000" b="1" dirty="0" smtClean="0"/>
              <a:t>Υπεραιμικά αγγεία στο χόριο</a:t>
            </a:r>
          </a:p>
          <a:p>
            <a:pPr lvl="1"/>
            <a:r>
              <a:rPr lang="el-GR" sz="2000" b="1" dirty="0" smtClean="0"/>
              <a:t>Θέσεις με αιμορραγικές διαποτίσεις</a:t>
            </a:r>
          </a:p>
          <a:p>
            <a:pPr lvl="1"/>
            <a:r>
              <a:rPr lang="el-GR" sz="2000" b="1" dirty="0" smtClean="0"/>
              <a:t>Μικρού βαθμού φλεγμονώδεις διηθήσεις από λεμφοκύτταρα, πλασματοκύτταρα, ουδετερόφιλα</a:t>
            </a:r>
          </a:p>
          <a:p>
            <a:pPr lvl="1"/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Βιοψία 12δ/λου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l-GR" sz="2000" b="1" dirty="0" smtClean="0"/>
              <a:t>φλεγμονώδεις διηθήσεις από στοιχεία χρόνιας και λίγα στοιχεία οξείας φλεγμονής</a:t>
            </a:r>
            <a:endParaRPr lang="el-GR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Διαγνωστική προσέγγιση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CT </a:t>
            </a:r>
            <a:r>
              <a:rPr lang="el-GR" sz="2400" b="1" dirty="0" smtClean="0">
                <a:solidFill>
                  <a:srgbClr val="C00000"/>
                </a:solidFill>
              </a:rPr>
              <a:t>θώρακα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l-GR" sz="2000" b="1" dirty="0" err="1" smtClean="0"/>
              <a:t>Εμφυσηματική</a:t>
            </a:r>
            <a:r>
              <a:rPr lang="el-GR" sz="2000" b="1" dirty="0" smtClean="0"/>
              <a:t> απεικόνιση παρεγχύματος άνω/μέσων λοβών</a:t>
            </a:r>
          </a:p>
          <a:p>
            <a:pPr lvl="1"/>
            <a:r>
              <a:rPr lang="el-GR" sz="2000" b="1" dirty="0" smtClean="0"/>
              <a:t>Οριακού μεγέθους </a:t>
            </a:r>
            <a:r>
              <a:rPr lang="en-US" sz="2000" b="1" dirty="0" smtClean="0"/>
              <a:t>LNs </a:t>
            </a:r>
            <a:r>
              <a:rPr lang="el-GR" sz="2000" b="1" dirty="0" err="1" smtClean="0"/>
              <a:t>μεσοθωρακίου</a:t>
            </a:r>
            <a:endParaRPr lang="el-GR" sz="2000" b="1" dirty="0" smtClean="0"/>
          </a:p>
          <a:p>
            <a:pPr lvl="1"/>
            <a:r>
              <a:rPr lang="el-GR" sz="2000" b="1" dirty="0" smtClean="0"/>
              <a:t>Ολιγάριθμοι παθολογικά διογκωμένοι </a:t>
            </a:r>
            <a:r>
              <a:rPr lang="en-US" sz="2000" b="1" dirty="0" smtClean="0"/>
              <a:t>LNs </a:t>
            </a:r>
            <a:r>
              <a:rPr lang="el-GR" sz="2000" b="1" dirty="0" smtClean="0"/>
              <a:t>στις πύλες</a:t>
            </a:r>
          </a:p>
          <a:p>
            <a:pPr lvl="1"/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CT </a:t>
            </a:r>
            <a:r>
              <a:rPr lang="el-GR" sz="2400" b="1" dirty="0" smtClean="0">
                <a:solidFill>
                  <a:srgbClr val="C00000"/>
                </a:solidFill>
              </a:rPr>
              <a:t>κοιλίας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r>
              <a:rPr lang="el-GR" sz="2400" b="1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l-GR" sz="2000" b="1" dirty="0" smtClean="0"/>
              <a:t>Οιδηματώδης απεικόνιση </a:t>
            </a:r>
            <a:r>
              <a:rPr lang="el-GR" sz="2000" b="1" dirty="0" err="1" smtClean="0"/>
              <a:t>παχέος</a:t>
            </a:r>
            <a:endParaRPr lang="el-GR" sz="2000" b="1" dirty="0" smtClean="0"/>
          </a:p>
          <a:p>
            <a:pPr lvl="1"/>
            <a:r>
              <a:rPr lang="el-GR" sz="2000" b="1" dirty="0" smtClean="0"/>
              <a:t>Χωρίς ελλείμματα πλήρωσης αγγείων</a:t>
            </a:r>
          </a:p>
          <a:p>
            <a:pPr lvl="1"/>
            <a:r>
              <a:rPr lang="el-GR" sz="2000" b="1" dirty="0" smtClean="0"/>
              <a:t>Χωρίς ευρήματα τοπικής υποτροπής του </a:t>
            </a:r>
            <a:r>
              <a:rPr lang="en-US" sz="2000" b="1" dirty="0" smtClean="0"/>
              <a:t>CA </a:t>
            </a:r>
            <a:r>
              <a:rPr lang="el-GR" sz="2000" b="1" dirty="0" smtClean="0"/>
              <a:t>ουροδόχου κύστης</a:t>
            </a:r>
          </a:p>
          <a:p>
            <a:pPr lvl="1"/>
            <a:r>
              <a:rPr lang="el-GR" sz="2000" b="1" dirty="0" smtClean="0"/>
              <a:t>Χωρίς δευτεροπαθείς εντοπίσεις στα συμπαγή όργανα</a:t>
            </a:r>
          </a:p>
          <a:p>
            <a:pPr lvl="1"/>
            <a:r>
              <a:rPr lang="el-GR" sz="2000" b="1" dirty="0" smtClean="0"/>
              <a:t>Παθολογικά διογκωμένοι  </a:t>
            </a:r>
            <a:r>
              <a:rPr lang="en-US" sz="2000" b="1" dirty="0" smtClean="0"/>
              <a:t>LNs </a:t>
            </a:r>
            <a:r>
              <a:rPr lang="el-GR" sz="2000" b="1" dirty="0" err="1" smtClean="0"/>
              <a:t>οπισθοπεριτοναϊκά</a:t>
            </a:r>
            <a:endParaRPr lang="en-US" sz="2000" b="1" dirty="0" smtClean="0"/>
          </a:p>
          <a:p>
            <a:pPr lvl="1">
              <a:buNone/>
            </a:pPr>
            <a:endParaRPr lang="el-GR" sz="2000" b="1" dirty="0" smtClean="0"/>
          </a:p>
          <a:p>
            <a:pPr lvl="1"/>
            <a:endParaRPr lang="el-GR" sz="2000" b="1" dirty="0" smtClean="0"/>
          </a:p>
          <a:p>
            <a:pPr>
              <a:buFont typeface="Wingdings" pitchFamily="2" charset="2"/>
              <a:buChar char="Ø"/>
            </a:pPr>
            <a:endParaRPr lang="el-G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Διαγνωστική προσέγγιση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Βιοψία δέρματος </a:t>
            </a:r>
            <a:r>
              <a:rPr lang="en-US" sz="2400" b="1" dirty="0" smtClean="0"/>
              <a:t>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Εικόνα </a:t>
            </a:r>
            <a:r>
              <a:rPr lang="el-GR" sz="2000" b="1" dirty="0" err="1" smtClean="0">
                <a:solidFill>
                  <a:srgbClr val="C00000"/>
                </a:solidFill>
              </a:rPr>
              <a:t>λευκοκυτταροκλαστικής</a:t>
            </a:r>
            <a:r>
              <a:rPr lang="el-GR" sz="2000" b="1" dirty="0" smtClean="0">
                <a:solidFill>
                  <a:srgbClr val="C00000"/>
                </a:solidFill>
              </a:rPr>
              <a:t> αγγειίτιδας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>
                <a:solidFill>
                  <a:srgbClr val="C00000"/>
                </a:solidFill>
              </a:rPr>
              <a:t>Εναποθέσεις </a:t>
            </a:r>
            <a:r>
              <a:rPr lang="en-US" sz="2000" b="1" dirty="0" err="1" smtClean="0">
                <a:solidFill>
                  <a:srgbClr val="C00000"/>
                </a:solidFill>
              </a:rPr>
              <a:t>IgA</a:t>
            </a:r>
            <a:r>
              <a:rPr lang="el-GR" sz="2000" b="1" dirty="0" smtClean="0">
                <a:solidFill>
                  <a:srgbClr val="C00000"/>
                </a:solidFill>
              </a:rPr>
              <a:t> και </a:t>
            </a:r>
            <a:r>
              <a:rPr lang="el-GR" sz="2000" b="1" dirty="0" err="1" smtClean="0">
                <a:solidFill>
                  <a:srgbClr val="C00000"/>
                </a:solidFill>
              </a:rPr>
              <a:t>ινωδογόνου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Χωρίς εναποθέσεις </a:t>
            </a:r>
            <a:r>
              <a:rPr lang="en-US" sz="2000" b="1" dirty="0" err="1" smtClean="0"/>
              <a:t>IgG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IgM</a:t>
            </a:r>
            <a:r>
              <a:rPr lang="en-US" sz="2000" b="1" dirty="0" smtClean="0"/>
              <a:t>, C1q, C3, C4</a:t>
            </a:r>
            <a:endParaRPr lang="el-GR" sz="2000" b="1" dirty="0" smtClean="0"/>
          </a:p>
          <a:p>
            <a:pPr lvl="1">
              <a:lnSpc>
                <a:spcPct val="150000"/>
              </a:lnSpc>
              <a:buNone/>
            </a:pPr>
            <a:endParaRPr lang="el-GR" sz="2000" b="1" dirty="0" smtClean="0"/>
          </a:p>
          <a:p>
            <a:pPr lvl="1" algn="ctr">
              <a:lnSpc>
                <a:spcPct val="150000"/>
              </a:lnSpc>
              <a:buNone/>
            </a:pPr>
            <a:r>
              <a:rPr lang="el-GR" b="1" dirty="0" smtClean="0"/>
              <a:t>Διάγνωση εργασίας</a:t>
            </a:r>
            <a:r>
              <a:rPr lang="en-US" b="1" dirty="0" smtClean="0"/>
              <a:t>:</a:t>
            </a:r>
          </a:p>
          <a:p>
            <a:pPr algn="ctr"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C00000"/>
                </a:solidFill>
              </a:rPr>
              <a:t>IgA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αγγειίτιδα με προσβολή</a:t>
            </a:r>
          </a:p>
          <a:p>
            <a:pPr lvl="1"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C00000"/>
                </a:solidFill>
              </a:rPr>
              <a:t>Δέρματος </a:t>
            </a:r>
          </a:p>
          <a:p>
            <a:pPr lvl="1"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C00000"/>
                </a:solidFill>
              </a:rPr>
              <a:t>Ανώτερου/κατώτερου πεπτικού</a:t>
            </a:r>
          </a:p>
          <a:p>
            <a:pPr lvl="1"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C00000"/>
                </a:solidFill>
              </a:rPr>
              <a:t>Αρθρώσεων</a:t>
            </a:r>
            <a:endParaRPr lang="el-G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IgA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 smtClean="0">
                <a:solidFill>
                  <a:srgbClr val="C00000"/>
                </a:solidFill>
              </a:rPr>
              <a:t>αγγειίτιδα ενηλίκων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900" dirty="0" smtClean="0"/>
              <a:t>Ετήσια επίπτωση</a:t>
            </a:r>
            <a:r>
              <a:rPr lang="en-US" sz="1900" dirty="0" smtClean="0"/>
              <a:t>: </a:t>
            </a:r>
            <a:r>
              <a:rPr lang="en-US" sz="1900" b="1" dirty="0" smtClean="0"/>
              <a:t>0,8- 1,8/100.000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900" b="1" dirty="0" smtClean="0"/>
              <a:t>2-33 </a:t>
            </a:r>
            <a:r>
              <a:rPr lang="el-GR" sz="1900" dirty="0" smtClean="0"/>
              <a:t>φορές</a:t>
            </a:r>
            <a:r>
              <a:rPr lang="en-US" sz="1900" dirty="0" smtClean="0"/>
              <a:t> </a:t>
            </a:r>
            <a:r>
              <a:rPr lang="el-GR" sz="1900" b="1" dirty="0" smtClean="0"/>
              <a:t>λιγότερο συχνή</a:t>
            </a:r>
            <a:r>
              <a:rPr lang="en-US" sz="1900" b="1" dirty="0" smtClean="0"/>
              <a:t>  </a:t>
            </a:r>
            <a:r>
              <a:rPr lang="el-GR" sz="1900" dirty="0" smtClean="0"/>
              <a:t>σε σχέση με τα παιδιά</a:t>
            </a:r>
            <a:endParaRPr lang="en-US" sz="19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900" dirty="0" smtClean="0"/>
              <a:t>Ήπια υπεροχή ανδρών</a:t>
            </a:r>
            <a:endParaRPr lang="en-US" sz="19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/>
              <a:t>EULAR/PRINTO/PRES criteria (2010)</a:t>
            </a:r>
            <a:r>
              <a:rPr lang="en-US" sz="2400" dirty="0" smtClean="0"/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/>
              <a:t>Sensitivity: 100%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b="1" dirty="0" smtClean="0"/>
              <a:t>Specificity: 87%</a:t>
            </a: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sz="2400" b="1" dirty="0" smtClean="0"/>
          </a:p>
          <a:p>
            <a:pPr>
              <a:buNone/>
            </a:pPr>
            <a:endParaRPr lang="el-GR" sz="24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/>
              <a:t>Αιτιολογικοί παράγοντες </a:t>
            </a:r>
            <a:r>
              <a:rPr lang="en-US" sz="2000" dirty="0" smtClean="0"/>
              <a:t>:</a:t>
            </a:r>
            <a:endParaRPr lang="en-US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600" b="1" dirty="0" smtClean="0"/>
              <a:t>Λοιμώξεις</a:t>
            </a:r>
            <a:endParaRPr lang="en-US" sz="16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600" b="1" dirty="0" smtClean="0"/>
              <a:t>Φάρμακα</a:t>
            </a:r>
            <a:endParaRPr lang="en-US" sz="16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600" b="1" dirty="0" smtClean="0"/>
              <a:t>Γενετική προδιάθεση?</a:t>
            </a:r>
            <a:endParaRPr lang="en-US" sz="1600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C00000"/>
                </a:solidFill>
              </a:rPr>
              <a:t>50 </a:t>
            </a:r>
            <a:r>
              <a:rPr lang="el-GR" sz="1600" b="1" dirty="0" smtClean="0">
                <a:solidFill>
                  <a:srgbClr val="C00000"/>
                </a:solidFill>
              </a:rPr>
              <a:t>δημοσιευμένες περιπτώσεις σχετιζόμενες με κακοήθεια συμπαγούς οργάνου!!!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643438" y="6357958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Piram</a:t>
            </a:r>
            <a:r>
              <a:rPr lang="en-US" sz="1600" dirty="0" smtClean="0"/>
              <a:t> et al, </a:t>
            </a:r>
            <a:r>
              <a:rPr lang="en-US" sz="1600" dirty="0" err="1" smtClean="0"/>
              <a:t>Curr</a:t>
            </a:r>
            <a:r>
              <a:rPr lang="en-US" sz="1600" dirty="0" smtClean="0"/>
              <a:t> </a:t>
            </a:r>
            <a:r>
              <a:rPr lang="en-US" sz="1600" dirty="0" err="1" smtClean="0"/>
              <a:t>Opin</a:t>
            </a:r>
            <a:r>
              <a:rPr lang="en-US" sz="1600" dirty="0" smtClean="0"/>
              <a:t> </a:t>
            </a:r>
            <a:r>
              <a:rPr lang="en-US" sz="1600" dirty="0" err="1" smtClean="0"/>
              <a:t>Rheumatol</a:t>
            </a:r>
            <a:r>
              <a:rPr lang="en-US" sz="1600" dirty="0" smtClean="0"/>
              <a:t> 2013</a:t>
            </a:r>
          </a:p>
          <a:p>
            <a:r>
              <a:rPr lang="en-US" sz="1600" dirty="0" smtClean="0"/>
              <a:t>Yang et al, Autoimmunity reviews 2014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ΓΕΣ προσβολή στην </a:t>
            </a:r>
            <a:r>
              <a:rPr lang="en-US" sz="2800" b="1" dirty="0" err="1" smtClean="0">
                <a:solidFill>
                  <a:srgbClr val="C00000"/>
                </a:solidFill>
              </a:rPr>
              <a:t>IgAV</a:t>
            </a:r>
            <a:r>
              <a:rPr lang="el-GR" sz="2800" b="1" dirty="0" smtClean="0">
                <a:solidFill>
                  <a:srgbClr val="C00000"/>
                </a:solidFill>
              </a:rPr>
              <a:t> ενηλίκων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48-60 % </a:t>
            </a:r>
            <a:r>
              <a:rPr lang="el-GR" sz="2400" dirty="0" smtClean="0"/>
              <a:t>των ασθενών</a:t>
            </a:r>
            <a:endParaRPr lang="en-US" sz="1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8-11%  </a:t>
            </a:r>
            <a:r>
              <a:rPr lang="el-GR" sz="2400" dirty="0" smtClean="0"/>
              <a:t>σαν </a:t>
            </a:r>
            <a:r>
              <a:rPr lang="en-US" sz="2400" dirty="0" smtClean="0"/>
              <a:t> </a:t>
            </a:r>
            <a:r>
              <a:rPr lang="en-US" sz="2400" b="1" dirty="0" smtClean="0"/>
              <a:t>1</a:t>
            </a:r>
            <a:r>
              <a:rPr lang="el-GR" sz="2400" b="1" baseline="30000" dirty="0" smtClean="0"/>
              <a:t>η</a:t>
            </a:r>
            <a:r>
              <a:rPr lang="el-GR" sz="2400" b="1" dirty="0" smtClean="0"/>
              <a:t> εκδήλωση</a:t>
            </a:r>
            <a:r>
              <a:rPr lang="en-US" sz="2400" b="1" dirty="0" smtClean="0"/>
              <a:t> </a:t>
            </a:r>
            <a:r>
              <a:rPr lang="en-US" sz="2400" dirty="0" smtClean="0"/>
              <a:t>( </a:t>
            </a:r>
            <a:r>
              <a:rPr lang="el-GR" sz="2400" dirty="0" smtClean="0"/>
              <a:t>πριν την πορφύρα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/>
              <a:t>Κάθε τμήμα του πεπτικού σωλήνα μπορεί να προσβληθεί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/>
              <a:t>Συχνότερα προσβάλλονται</a:t>
            </a:r>
            <a:r>
              <a:rPr lang="en-US" sz="2400" dirty="0" smtClean="0"/>
              <a:t>: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/>
              <a:t>2</a:t>
            </a:r>
            <a:r>
              <a:rPr lang="el-GR" sz="2000" b="1" baseline="30000" dirty="0" smtClean="0"/>
              <a:t>η</a:t>
            </a:r>
            <a:r>
              <a:rPr lang="el-GR" sz="2000" b="1" dirty="0" smtClean="0"/>
              <a:t> μοίρα 12δ/λου</a:t>
            </a:r>
            <a:r>
              <a:rPr lang="en-US" sz="2000" b="1" dirty="0" smtClean="0"/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Λεπτό έντερο</a:t>
            </a:r>
            <a:r>
              <a:rPr lang="en-US" sz="2000" b="1" dirty="0" smtClean="0"/>
              <a:t> ( </a:t>
            </a:r>
            <a:r>
              <a:rPr lang="el-GR" sz="2000" b="1" dirty="0" smtClean="0"/>
              <a:t>τελικός ειλεός</a:t>
            </a:r>
            <a:r>
              <a:rPr lang="en-US" sz="2000" b="1" dirty="0" smtClean="0"/>
              <a:t>)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Κόλον</a:t>
            </a:r>
            <a:endParaRPr lang="en-US" sz="2000" b="1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5214942" y="571501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/>
          </a:p>
          <a:p>
            <a:endParaRPr lang="el-GR" sz="1600" dirty="0"/>
          </a:p>
        </p:txBody>
      </p:sp>
      <p:sp>
        <p:nvSpPr>
          <p:cNvPr id="7" name="6 - TextBox"/>
          <p:cNvSpPr txBox="1"/>
          <p:nvPr/>
        </p:nvSpPr>
        <p:spPr>
          <a:xfrm>
            <a:off x="3714744" y="6119336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Chen et al 22005, World J of </a:t>
            </a:r>
            <a:r>
              <a:rPr lang="en-US" sz="1400" dirty="0" err="1" smtClean="0"/>
              <a:t>Gasroenterology</a:t>
            </a:r>
            <a:endParaRPr lang="en-US" sz="1400" dirty="0" smtClean="0"/>
          </a:p>
          <a:p>
            <a:r>
              <a:rPr lang="en-US" sz="1400" dirty="0" err="1" smtClean="0"/>
              <a:t>Hamzaoui</a:t>
            </a:r>
            <a:r>
              <a:rPr lang="en-US" sz="1400" dirty="0" smtClean="0"/>
              <a:t> et al 2011, International archives of Medicine</a:t>
            </a:r>
          </a:p>
          <a:p>
            <a:r>
              <a:rPr lang="en-US" sz="1400" dirty="0" smtClean="0"/>
              <a:t>Trapani et al 2005, </a:t>
            </a:r>
            <a:r>
              <a:rPr lang="en-US" sz="1400" dirty="0" err="1" smtClean="0"/>
              <a:t>Semin</a:t>
            </a:r>
            <a:r>
              <a:rPr lang="en-US" sz="1400" dirty="0" smtClean="0"/>
              <a:t> Arthritis Rheumatology</a:t>
            </a:r>
          </a:p>
          <a:p>
            <a:r>
              <a:rPr lang="en-US" sz="1400" dirty="0" smtClean="0"/>
              <a:t> 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ΓΕΣ προσβολή στην </a:t>
            </a:r>
            <a:r>
              <a:rPr lang="en-US" sz="2800" b="1" dirty="0" err="1" smtClean="0">
                <a:solidFill>
                  <a:srgbClr val="C00000"/>
                </a:solidFill>
              </a:rPr>
              <a:t>IgAV</a:t>
            </a:r>
            <a:r>
              <a:rPr lang="el-GR" sz="2800" b="1" dirty="0" smtClean="0">
                <a:solidFill>
                  <a:srgbClr val="C00000"/>
                </a:solidFill>
              </a:rPr>
              <a:t> ενηλίκων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Κλινική εικόνα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Κοιλιακό άλγος </a:t>
            </a:r>
            <a:r>
              <a:rPr lang="el-GR" sz="2000" b="1" dirty="0" err="1" smtClean="0"/>
              <a:t>κωλικοειδές</a:t>
            </a:r>
            <a:r>
              <a:rPr lang="el-GR" sz="2000" b="1" dirty="0" smtClean="0"/>
              <a:t> (επιδείνωση με τροφή)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Ναυτία, έμετοι, μέλαινα, </a:t>
            </a:r>
            <a:r>
              <a:rPr lang="el-GR" sz="2000" b="1" dirty="0" err="1" smtClean="0"/>
              <a:t>αιμοχεσία</a:t>
            </a:r>
            <a:endParaRPr lang="el-GR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/>
              <a:t>Εντερική ισχαιμία, διάτρηση, </a:t>
            </a:r>
            <a:r>
              <a:rPr lang="el-GR" sz="2000" dirty="0" err="1" smtClean="0"/>
              <a:t>εγκολεασμός</a:t>
            </a:r>
            <a:r>
              <a:rPr lang="el-GR" sz="2000" dirty="0" smtClean="0"/>
              <a:t> (</a:t>
            </a:r>
            <a:r>
              <a:rPr lang="en-US" sz="2000" dirty="0" err="1" smtClean="0"/>
              <a:t>ileoileal</a:t>
            </a:r>
            <a:r>
              <a:rPr lang="en-US" sz="2000" dirty="0" smtClean="0"/>
              <a:t>)</a:t>
            </a:r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C00000"/>
                </a:solidFill>
              </a:rPr>
              <a:t>Ενδοσκοπικά ευρήματα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endParaRPr lang="el-GR" dirty="0" smtClean="0">
              <a:solidFill>
                <a:srgbClr val="C00000"/>
              </a:solidFill>
            </a:endParaRPr>
          </a:p>
          <a:p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Υπεραιμία βλεννογόνου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Διάσπαρτα επιφανειακά έλκη (μωσαϊκό)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Αιμορραγικές βλάβες,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 smtClean="0"/>
              <a:t> « </a:t>
            </a:r>
            <a:r>
              <a:rPr lang="en-US" sz="2000" b="1" dirty="0" smtClean="0"/>
              <a:t>coin-like</a:t>
            </a:r>
            <a:r>
              <a:rPr lang="el-GR" sz="2000" b="1" dirty="0" smtClean="0"/>
              <a:t>» εκχυμώσεις</a:t>
            </a:r>
            <a:endParaRPr lang="el-GR" sz="2000" dirty="0"/>
          </a:p>
        </p:txBody>
      </p:sp>
      <p:sp>
        <p:nvSpPr>
          <p:cNvPr id="7" name="6 - TextBox"/>
          <p:cNvSpPr txBox="1"/>
          <p:nvPr/>
        </p:nvSpPr>
        <p:spPr>
          <a:xfrm>
            <a:off x="4500562" y="5715017"/>
            <a:ext cx="46434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Sohagia</a:t>
            </a:r>
            <a:r>
              <a:rPr lang="en-US" sz="1400" dirty="0" smtClean="0"/>
              <a:t> et al 2010, Gastroenterology Research and Practice</a:t>
            </a:r>
          </a:p>
          <a:p>
            <a:r>
              <a:rPr lang="en-US" sz="1400" dirty="0" smtClean="0"/>
              <a:t>Chen et al 2005, World J of Gastroenterology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Θεραπεία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err="1" smtClean="0"/>
              <a:t>Αυτοπεριοριζόμενη</a:t>
            </a:r>
            <a:r>
              <a:rPr lang="el-GR" sz="2400" dirty="0" smtClean="0"/>
              <a:t> νόσος</a:t>
            </a:r>
            <a:r>
              <a:rPr lang="en-US" sz="2400" dirty="0" smtClean="0"/>
              <a:t> (89% </a:t>
            </a:r>
            <a:r>
              <a:rPr lang="el-GR" sz="2400" dirty="0" smtClean="0"/>
              <a:t>εντός</a:t>
            </a:r>
            <a:r>
              <a:rPr lang="en-US" sz="2400" dirty="0" smtClean="0"/>
              <a:t> 4 </a:t>
            </a:r>
            <a:r>
              <a:rPr lang="el-GR" sz="2400" dirty="0" smtClean="0"/>
              <a:t>εβδομάδων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Υποστηρικτική θεραπεία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b="1" dirty="0" smtClean="0"/>
              <a:t>Στεροειδή</a:t>
            </a:r>
            <a:r>
              <a:rPr lang="en-US" sz="2400" b="1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b="1" dirty="0" smtClean="0"/>
              <a:t>Μείωση οιδήματος εντερικού βλεννογόνου</a:t>
            </a:r>
            <a:endParaRPr lang="en-US" sz="2000" b="1" dirty="0" smtClean="0"/>
          </a:p>
          <a:p>
            <a:pPr lvl="1">
              <a:buFont typeface="Wingdings" pitchFamily="2" charset="2"/>
              <a:buChar char="Ø"/>
            </a:pPr>
            <a:r>
              <a:rPr lang="el-GR" sz="2000" b="1" dirty="0" smtClean="0"/>
              <a:t>Βελτίωση /επιτάχυνση αποδρομής ΓΕΣ συμπτωμάτων</a:t>
            </a:r>
            <a:r>
              <a:rPr lang="en-US" sz="2000" b="1" dirty="0" smtClean="0"/>
              <a:t> </a:t>
            </a:r>
            <a:r>
              <a:rPr lang="el-GR" sz="2000" b="1" dirty="0" smtClean="0"/>
              <a:t>( κυρίως κοιλιακού άλγους)</a:t>
            </a:r>
            <a:endParaRPr lang="en-US" sz="2000" b="1" dirty="0" smtClean="0"/>
          </a:p>
          <a:p>
            <a:pPr lvl="1">
              <a:buFont typeface="Wingdings" pitchFamily="2" charset="2"/>
              <a:buChar char="Ø"/>
            </a:pPr>
            <a:r>
              <a:rPr lang="el-GR" sz="2000" b="1" dirty="0" smtClean="0"/>
              <a:t>Ίσως αποτρέπουν σοβαρές επιπλοκές ( σοβαρή αιμορραγία/ </a:t>
            </a:r>
            <a:r>
              <a:rPr lang="el-GR" sz="2000" b="1" dirty="0" err="1" smtClean="0"/>
              <a:t>εγκολεασμό</a:t>
            </a:r>
            <a:r>
              <a:rPr lang="el-GR" sz="2000" b="1" dirty="0" smtClean="0"/>
              <a:t>)</a:t>
            </a:r>
            <a:endParaRPr lang="en-US" sz="2000" b="1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/>
              <a:t>IV pulses </a:t>
            </a:r>
            <a:r>
              <a:rPr lang="el-GR" sz="2000" b="1" dirty="0" smtClean="0"/>
              <a:t>για αγγειίτιδα </a:t>
            </a:r>
            <a:r>
              <a:rPr lang="el-GR" sz="2000" b="1" dirty="0" err="1" smtClean="0"/>
              <a:t>μεσεντερίων</a:t>
            </a:r>
            <a:r>
              <a:rPr lang="en-US" sz="2000" b="1" dirty="0" smtClean="0"/>
              <a:t> </a:t>
            </a:r>
            <a:r>
              <a:rPr lang="en-US" sz="1800" dirty="0" smtClean="0"/>
              <a:t>(</a:t>
            </a:r>
            <a:r>
              <a:rPr lang="el-GR" sz="1800" dirty="0" smtClean="0"/>
              <a:t>προσοχή σε ενεργό αιμορραγία</a:t>
            </a:r>
            <a:r>
              <a:rPr lang="en-US" sz="1800" dirty="0" smtClean="0"/>
              <a:t>!!!</a:t>
            </a:r>
            <a:r>
              <a:rPr lang="el-GR" sz="1800" dirty="0" smtClean="0"/>
              <a:t>)</a:t>
            </a:r>
            <a:endParaRPr lang="en-US" sz="2100" b="1" dirty="0" smtClean="0"/>
          </a:p>
          <a:p>
            <a:pPr lvl="1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l-GR" sz="2400" dirty="0" smtClean="0"/>
              <a:t>Όχι επαρκή στοιχεία για </a:t>
            </a:r>
            <a:r>
              <a:rPr lang="el-GR" sz="2400" dirty="0" err="1" smtClean="0"/>
              <a:t>ανοσοκατασταλτικά</a:t>
            </a:r>
            <a:r>
              <a:rPr lang="en-US" sz="2400" dirty="0" smtClean="0"/>
              <a:t> (</a:t>
            </a:r>
            <a:r>
              <a:rPr lang="en-US" sz="2400" b="1" dirty="0" err="1" smtClean="0"/>
              <a:t>IVIg</a:t>
            </a:r>
            <a:r>
              <a:rPr lang="en-US" sz="2400" dirty="0" smtClean="0"/>
              <a:t>,</a:t>
            </a:r>
            <a:r>
              <a:rPr lang="en-US" sz="2400" b="1" dirty="0" smtClean="0"/>
              <a:t> PLEX </a:t>
            </a:r>
            <a:r>
              <a:rPr lang="el-GR" sz="2400" dirty="0" smtClean="0"/>
              <a:t>σε βαριές περιπτώσεις</a:t>
            </a:r>
            <a:r>
              <a:rPr lang="en-US" sz="2400" dirty="0" smtClean="0"/>
              <a:t>)</a:t>
            </a:r>
            <a:endParaRPr lang="en-US" sz="2400" b="1" dirty="0" smtClean="0"/>
          </a:p>
          <a:p>
            <a:pPr lvl="1">
              <a:buNone/>
            </a:pPr>
            <a:endParaRPr lang="en-US" sz="2000" b="1" dirty="0" smtClean="0"/>
          </a:p>
          <a:p>
            <a:pPr>
              <a:buNone/>
            </a:pPr>
            <a:endParaRPr lang="en-US" sz="2400" b="1" dirty="0" smtClean="0"/>
          </a:p>
          <a:p>
            <a:pPr lvl="2">
              <a:buFont typeface="Wingdings" pitchFamily="2" charset="2"/>
              <a:buChar char="Ø"/>
            </a:pPr>
            <a:endParaRPr lang="en-US" sz="1600" b="1" dirty="0" smtClean="0"/>
          </a:p>
          <a:p>
            <a:pPr lvl="1">
              <a:buFont typeface="Wingdings" pitchFamily="2" charset="2"/>
              <a:buChar char="Ø"/>
            </a:pPr>
            <a:endParaRPr lang="el-GR" sz="20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4214810" y="5929330"/>
            <a:ext cx="4929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Sohagia</a:t>
            </a:r>
            <a:r>
              <a:rPr lang="en-US" sz="1400" dirty="0" smtClean="0"/>
              <a:t> et al 2010, Gastroenterology Research and Practice</a:t>
            </a:r>
          </a:p>
          <a:p>
            <a:r>
              <a:rPr lang="en-US" sz="1400" dirty="0" smtClean="0"/>
              <a:t>Kang et al 2015, Journal of Medical Case Reports</a:t>
            </a:r>
          </a:p>
          <a:p>
            <a:r>
              <a:rPr lang="en-US" sz="1400" dirty="0" smtClean="0"/>
              <a:t>Weiss et al 2007, Pediatrics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Ρ.Ε. άνδρας, 63 ετών</a:t>
            </a:r>
            <a:endParaRPr lang="el-GR" sz="2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l-GR" sz="2800" b="1" dirty="0" smtClean="0">
                <a:solidFill>
                  <a:srgbClr val="C00000"/>
                </a:solidFill>
              </a:rPr>
              <a:t>Ατομικό αναμνηστικό</a:t>
            </a:r>
            <a:r>
              <a:rPr lang="en-US" sz="2800" b="1" dirty="0" smtClean="0">
                <a:solidFill>
                  <a:srgbClr val="C00000"/>
                </a:solidFill>
              </a:rPr>
              <a:t>: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CA </a:t>
            </a:r>
            <a:r>
              <a:rPr lang="el-GR" sz="2400" dirty="0" smtClean="0"/>
              <a:t>ουροδόχου κύστης (2013)</a:t>
            </a:r>
            <a:r>
              <a:rPr lang="en-US" sz="2400" dirty="0" smtClean="0"/>
              <a:t>: </a:t>
            </a:r>
            <a:endParaRPr lang="el-GR" sz="24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Χειρουργική αφαίρεση κύστης/</a:t>
            </a:r>
            <a:r>
              <a:rPr lang="el-GR" sz="2000" dirty="0" err="1" smtClean="0"/>
              <a:t>ουρητηροστομία</a:t>
            </a:r>
            <a:endParaRPr lang="el-GR" sz="2000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ΧΜΘ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dirty="0" smtClean="0"/>
              <a:t>Χωρίς ενεργό νόσο στον τελευταίο έλεγχο (2/2015)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/>
              <a:t>Καπνιστής ( &gt; 45</a:t>
            </a:r>
            <a:r>
              <a:rPr lang="en-US" sz="2400" dirty="0" smtClean="0"/>
              <a:t>pack years)</a:t>
            </a:r>
            <a:endParaRPr lang="el-GR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/>
              <a:t>Χρόνια αποφρακτική πνευμονοπάθεια</a:t>
            </a: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err="1" smtClean="0"/>
              <a:t>Ετερόζυγη</a:t>
            </a:r>
            <a:r>
              <a:rPr lang="el-GR" sz="2400" dirty="0" smtClean="0"/>
              <a:t>  β- θαλασσαιμία</a:t>
            </a:r>
          </a:p>
          <a:p>
            <a:pPr>
              <a:buFont typeface="Wingdings" pitchFamily="2" charset="2"/>
              <a:buChar char="§"/>
            </a:pPr>
            <a:endParaRPr lang="el-GR" sz="2400" dirty="0"/>
          </a:p>
          <a:p>
            <a:pPr>
              <a:buNone/>
            </a:pPr>
            <a:endParaRPr lang="en-US" sz="2400" dirty="0" smtClean="0"/>
          </a:p>
          <a:p>
            <a:pPr lvl="1" algn="ctr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Θεραπευτική προσέγγιση/πορεία ασθενούς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1</a:t>
            </a:r>
            <a:r>
              <a:rPr lang="en-US" sz="2000" b="1" dirty="0" smtClean="0"/>
              <a:t>mg/kg /day </a:t>
            </a:r>
            <a:r>
              <a:rPr lang="en-US" sz="2000" b="1" dirty="0" err="1" smtClean="0"/>
              <a:t>prednisolone</a:t>
            </a:r>
            <a:r>
              <a:rPr lang="en-US" sz="2000" b="1" dirty="0" smtClean="0"/>
              <a:t> PO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600" dirty="0" smtClean="0"/>
              <a:t>Βελτίωση εξανθήματος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600" dirty="0" smtClean="0"/>
              <a:t>Ύφεση </a:t>
            </a:r>
            <a:r>
              <a:rPr lang="el-GR" sz="1600" dirty="0" err="1" smtClean="0"/>
              <a:t>επιγαστραλγίας</a:t>
            </a:r>
            <a:r>
              <a:rPr lang="el-GR" sz="1600" dirty="0" smtClean="0"/>
              <a:t>/αιμορραγικών κενώσεων</a:t>
            </a:r>
            <a:endParaRPr lang="en-US" sz="16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600" dirty="0" smtClean="0"/>
              <a:t>Ύφεση αρθρίτιδας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/>
              <a:t>IV mini pulses (250 mg </a:t>
            </a:r>
            <a:r>
              <a:rPr lang="el-GR" sz="2000" b="1" dirty="0" smtClean="0"/>
              <a:t>και </a:t>
            </a:r>
            <a:r>
              <a:rPr lang="en-US" sz="2000" b="1" dirty="0" smtClean="0"/>
              <a:t>500mg) </a:t>
            </a:r>
            <a:r>
              <a:rPr lang="en-US" sz="2000" b="1" dirty="0" err="1" smtClean="0"/>
              <a:t>methylprednisolone</a:t>
            </a:r>
            <a:endParaRPr 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Συνέχιση με 0,5</a:t>
            </a:r>
            <a:r>
              <a:rPr lang="en-US" sz="2000" b="1" dirty="0" smtClean="0"/>
              <a:t>mg/kg/day </a:t>
            </a:r>
            <a:r>
              <a:rPr lang="en-US" sz="2000" b="1" dirty="0" err="1" smtClean="0"/>
              <a:t>prednisolone</a:t>
            </a:r>
            <a:r>
              <a:rPr lang="en-US" sz="2000" b="1" dirty="0" smtClean="0"/>
              <a:t> </a:t>
            </a:r>
            <a:r>
              <a:rPr lang="el-GR" sz="2000" b="1" dirty="0" smtClean="0"/>
              <a:t>και προοδευτικό </a:t>
            </a:r>
            <a:r>
              <a:rPr lang="en-US" sz="2000" b="1" dirty="0" smtClean="0"/>
              <a:t>tapering </a:t>
            </a:r>
            <a:r>
              <a:rPr lang="el-GR" sz="2000" b="1" dirty="0" smtClean="0"/>
              <a:t>στα 20</a:t>
            </a:r>
            <a:r>
              <a:rPr lang="en-US" sz="2000" b="1" dirty="0" smtClean="0"/>
              <a:t>mg/day </a:t>
            </a:r>
            <a:r>
              <a:rPr lang="el-GR" sz="2000" b="1" dirty="0" smtClean="0"/>
              <a:t>στον 1 μήνα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b="1" dirty="0" smtClean="0"/>
              <a:t>Ογκολογικό </a:t>
            </a:r>
            <a:r>
              <a:rPr lang="en-US" sz="2000" b="1" dirty="0" smtClean="0"/>
              <a:t>consultation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Αιτία εισόδου/παρούσα νόσος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/>
              <a:t>Από 15ημέρου </a:t>
            </a:r>
            <a:r>
              <a:rPr lang="el-GR" sz="2400" b="1" dirty="0" err="1" smtClean="0"/>
              <a:t>πορφυρικό</a:t>
            </a:r>
            <a:r>
              <a:rPr lang="el-GR" sz="2400" b="1" dirty="0" smtClean="0"/>
              <a:t> εξάνθημα</a:t>
            </a:r>
            <a:r>
              <a:rPr lang="el-GR" sz="2400" dirty="0" smtClean="0"/>
              <a:t> κνημών, άκρων ποδών, με επέκταση σε γλουτούς, κορμό και άνω άκρα.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/>
              <a:t>Από 10ημέρου </a:t>
            </a:r>
            <a:r>
              <a:rPr lang="el-GR" sz="2400" b="1" dirty="0" smtClean="0"/>
              <a:t>πυρετική κίνηση </a:t>
            </a:r>
            <a:r>
              <a:rPr lang="el-GR" sz="2400" dirty="0" smtClean="0"/>
              <a:t>έως 38 </a:t>
            </a:r>
            <a:r>
              <a:rPr lang="el-GR" sz="2400" baseline="30000" dirty="0"/>
              <a:t>ο</a:t>
            </a:r>
            <a:r>
              <a:rPr lang="en-US" sz="2400" dirty="0" smtClean="0"/>
              <a:t>C</a:t>
            </a:r>
            <a:endParaRPr lang="el-GR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/>
              <a:t>Από 3ημέρου </a:t>
            </a:r>
            <a:r>
              <a:rPr lang="el-GR" sz="2400" b="1" dirty="0" err="1" smtClean="0"/>
              <a:t>επιγαστραλγία</a:t>
            </a:r>
            <a:r>
              <a:rPr lang="el-GR" sz="2400" dirty="0" smtClean="0"/>
              <a:t>, με </a:t>
            </a:r>
            <a:r>
              <a:rPr lang="el-GR" sz="2400" dirty="0" err="1" smtClean="0"/>
              <a:t>συνοδές</a:t>
            </a:r>
            <a:r>
              <a:rPr lang="el-GR" sz="2400" dirty="0" smtClean="0"/>
              <a:t> </a:t>
            </a:r>
            <a:r>
              <a:rPr lang="el-GR" sz="2400" b="1" dirty="0" smtClean="0"/>
              <a:t>μέλαινες κενώσεις </a:t>
            </a:r>
            <a:r>
              <a:rPr lang="el-GR" sz="2400" dirty="0" smtClean="0"/>
              <a:t>και  2-3 επεισόδια </a:t>
            </a:r>
            <a:r>
              <a:rPr lang="el-GR" sz="2400" b="1" dirty="0" err="1" smtClean="0"/>
              <a:t>καφεοειδών</a:t>
            </a:r>
            <a:r>
              <a:rPr lang="el-GR" sz="2400" b="1" dirty="0" smtClean="0"/>
              <a:t> εμέτω</a:t>
            </a:r>
            <a:r>
              <a:rPr lang="el-GR" sz="2400" dirty="0" smtClean="0"/>
              <a:t>ν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/>
              <a:t>Διάχυτες </a:t>
            </a:r>
            <a:r>
              <a:rPr lang="el-GR" sz="2400" b="1" dirty="0" smtClean="0"/>
              <a:t>μυαλγίες/αρθραλγίες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Εύκολη κόπωση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Κλινική εξέταση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T</a:t>
            </a:r>
            <a:r>
              <a:rPr lang="en-US" sz="2400" dirty="0" smtClean="0"/>
              <a:t>: 37,2 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C,  </a:t>
            </a:r>
            <a:r>
              <a:rPr lang="en-US" sz="2400" b="1" dirty="0" smtClean="0"/>
              <a:t>BP: </a:t>
            </a:r>
            <a:r>
              <a:rPr lang="en-US" sz="2400" dirty="0" smtClean="0"/>
              <a:t>118/70 mmHg   </a:t>
            </a:r>
            <a:r>
              <a:rPr lang="en-US" sz="2400" b="1" dirty="0" smtClean="0"/>
              <a:t>SatO2:</a:t>
            </a:r>
            <a:r>
              <a:rPr lang="en-US" sz="2400" dirty="0" smtClean="0"/>
              <a:t> 96%</a:t>
            </a:r>
            <a:r>
              <a:rPr lang="el-GR" sz="2400" dirty="0" smtClean="0"/>
              <a:t>  </a:t>
            </a:r>
            <a:r>
              <a:rPr lang="en-US" sz="2400" b="1" dirty="0" smtClean="0"/>
              <a:t>HR: </a:t>
            </a:r>
            <a:r>
              <a:rPr lang="en-US" sz="2400" dirty="0" smtClean="0"/>
              <a:t>102/min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Ακρόαση πνευμόνων</a:t>
            </a:r>
            <a:r>
              <a:rPr lang="en-US" sz="2400" b="1" dirty="0" smtClean="0"/>
              <a:t>: </a:t>
            </a:r>
            <a:r>
              <a:rPr lang="el-GR" sz="2400" dirty="0" smtClean="0"/>
              <a:t>ήπια παράταση εκπνοής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S1, S2 </a:t>
            </a:r>
            <a:r>
              <a:rPr lang="en-US" sz="2400" dirty="0" smtClean="0"/>
              <a:t>: </a:t>
            </a:r>
            <a:r>
              <a:rPr lang="el-GR" sz="2400" dirty="0" smtClean="0"/>
              <a:t>ευκρινείς, ρυθμικοί, ταχείς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Δέρμα</a:t>
            </a:r>
            <a:r>
              <a:rPr lang="en-US" sz="2400" b="1" dirty="0" smtClean="0"/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C00000"/>
                </a:solidFill>
              </a:rPr>
              <a:t>αιμορραγικό εξάνθημα άνω/κάτω άκρων και κορμού, ψηλαφητό, κατά τόπους συρρέον</a:t>
            </a:r>
            <a:r>
              <a:rPr lang="el-GR" sz="2400" dirty="0" smtClean="0">
                <a:solidFill>
                  <a:srgbClr val="FF0000"/>
                </a:solidFill>
              </a:rPr>
              <a:t>.</a:t>
            </a:r>
          </a:p>
          <a:p>
            <a:endParaRPr lang="el-GR" sz="2400" b="1" dirty="0"/>
          </a:p>
          <a:p>
            <a:pPr>
              <a:buNone/>
            </a:pPr>
            <a:endParaRPr lang="el-GR" sz="2400" b="1" dirty="0"/>
          </a:p>
        </p:txBody>
      </p:sp>
      <p:pic>
        <p:nvPicPr>
          <p:cNvPr id="6" name="6 - Θέση περιεχομένου" descr="Ροζακης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01212" y="1071547"/>
            <a:ext cx="2509354" cy="3357586"/>
          </a:xfrm>
        </p:spPr>
      </p:pic>
      <p:pic>
        <p:nvPicPr>
          <p:cNvPr id="7" name="7 - Θέση περιεχομένου" descr="IMG_0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644198"/>
            <a:ext cx="2658883" cy="1987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Κλινική εξέταση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b="1" dirty="0" err="1" smtClean="0"/>
              <a:t>Μυοσκελετικό</a:t>
            </a:r>
            <a:r>
              <a:rPr lang="en-US" sz="2200" b="1" dirty="0" smtClean="0"/>
              <a:t>: </a:t>
            </a:r>
            <a:r>
              <a:rPr lang="el-GR" sz="2200" b="1" dirty="0" smtClean="0">
                <a:solidFill>
                  <a:srgbClr val="C00000"/>
                </a:solidFill>
              </a:rPr>
              <a:t>αρθρίτιδα </a:t>
            </a:r>
            <a:r>
              <a:rPr lang="el-GR" sz="2200" b="1" dirty="0" err="1" smtClean="0">
                <a:solidFill>
                  <a:srgbClr val="C00000"/>
                </a:solidFill>
              </a:rPr>
              <a:t>πηχεοκαρπικών</a:t>
            </a:r>
            <a:r>
              <a:rPr lang="el-GR" sz="2200" b="1" dirty="0" smtClean="0">
                <a:solidFill>
                  <a:srgbClr val="C00000"/>
                </a:solidFill>
              </a:rPr>
              <a:t>, ΕΦΦ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b="1" dirty="0" smtClean="0"/>
              <a:t>Κοιλία</a:t>
            </a:r>
            <a:r>
              <a:rPr lang="en-US" sz="2200" b="1" dirty="0" smtClean="0"/>
              <a:t>: </a:t>
            </a:r>
            <a:r>
              <a:rPr lang="el-GR" sz="2200" dirty="0" smtClean="0"/>
              <a:t>μαλακή, </a:t>
            </a:r>
            <a:r>
              <a:rPr lang="el-GR" sz="2200" dirty="0" err="1" smtClean="0"/>
              <a:t>ευπίεστη</a:t>
            </a:r>
            <a:r>
              <a:rPr lang="el-GR" sz="2200" dirty="0" smtClean="0"/>
              <a:t>, ήπια ευαίσθητη στην εν τω </a:t>
            </a:r>
            <a:r>
              <a:rPr lang="el-GR" sz="2200" dirty="0" err="1" smtClean="0"/>
              <a:t>βάθει</a:t>
            </a:r>
            <a:r>
              <a:rPr lang="el-GR" sz="2200" dirty="0" smtClean="0"/>
              <a:t> ψηλάφηση,</a:t>
            </a:r>
            <a:r>
              <a:rPr lang="en-US" sz="2200" dirty="0" smtClean="0"/>
              <a:t> </a:t>
            </a:r>
            <a:r>
              <a:rPr lang="el-GR" sz="2200" dirty="0" smtClean="0"/>
              <a:t>χωρίς </a:t>
            </a:r>
            <a:r>
              <a:rPr lang="el-GR" sz="2200" dirty="0" err="1" smtClean="0"/>
              <a:t>αναπηδώσα</a:t>
            </a:r>
            <a:r>
              <a:rPr lang="el-GR" sz="2200" dirty="0" smtClean="0"/>
              <a:t> ευαισθησία,  εντερικοί ήχοι παρόντες.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b="1" dirty="0" smtClean="0">
                <a:solidFill>
                  <a:srgbClr val="C00000"/>
                </a:solidFill>
              </a:rPr>
              <a:t>Δακτυλική εξέταση (+) για μέλαινα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b="1" dirty="0" smtClean="0"/>
              <a:t>Νευρολογική εξέταση</a:t>
            </a:r>
            <a:r>
              <a:rPr lang="en-US" sz="2200" b="1" dirty="0" smtClean="0"/>
              <a:t>: </a:t>
            </a:r>
            <a:r>
              <a:rPr lang="el-GR" sz="2200" dirty="0" smtClean="0"/>
              <a:t>χωρίς ευρήματα προσβολής ΚΝΣ/ΠΝΣ </a:t>
            </a:r>
            <a:endParaRPr lang="el-GR" sz="2200" b="1" dirty="0" smtClean="0"/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Εργαστηριακός έλεγχος</a:t>
            </a:r>
            <a:endParaRPr lang="el-GR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62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WBCs</a:t>
                      </a:r>
                    </a:p>
                    <a:p>
                      <a:r>
                        <a:rPr lang="en-US" b="0" dirty="0" smtClean="0"/>
                        <a:t>PMNs</a:t>
                      </a:r>
                    </a:p>
                    <a:p>
                      <a:r>
                        <a:rPr lang="en-US" b="0" dirty="0" smtClean="0"/>
                        <a:t>LYM</a:t>
                      </a:r>
                      <a:endParaRPr lang="el-G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12300</a:t>
                      </a:r>
                    </a:p>
                    <a:p>
                      <a:r>
                        <a:rPr lang="en-US" b="1" dirty="0" smtClean="0"/>
                        <a:t>9600</a:t>
                      </a:r>
                    </a:p>
                    <a:p>
                      <a:r>
                        <a:rPr lang="en-US" b="0" dirty="0" smtClean="0"/>
                        <a:t>1600</a:t>
                      </a:r>
                      <a:endParaRPr lang="el-G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Ht/</a:t>
                      </a:r>
                      <a:r>
                        <a:rPr lang="en-US" b="1" dirty="0" err="1" smtClean="0"/>
                        <a:t>Hb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37,7 / 11,8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MCV/MCH/MCHC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72/22/30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PLTs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329.000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ESR/CRP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42/7,9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UREA/CRE</a:t>
                      </a:r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65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1,2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ALT/AST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18/14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ALP/</a:t>
                      </a:r>
                      <a:r>
                        <a:rPr lang="el-GR" dirty="0" smtClean="0"/>
                        <a:t> γ-</a:t>
                      </a:r>
                      <a:r>
                        <a:rPr lang="en-US" dirty="0" smtClean="0"/>
                        <a:t>GT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64/27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GFR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69</a:t>
                      </a:r>
                      <a:r>
                        <a:rPr lang="en-US" b="1" baseline="0" dirty="0" smtClean="0"/>
                        <a:t> ml/min</a:t>
                      </a:r>
                      <a:endParaRPr lang="el-G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PROT/ALB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7,6/3,6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INR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1,17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786314" y="2143116"/>
          <a:ext cx="400052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6691"/>
                <a:gridCol w="20238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WBCs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l-GR" dirty="0" smtClean="0"/>
                        <a:t>  </a:t>
                      </a:r>
                      <a:r>
                        <a:rPr lang="el-GR" dirty="0" err="1" smtClean="0"/>
                        <a:t>κ.ο.π</a:t>
                      </a:r>
                      <a:r>
                        <a:rPr lang="el-GR" dirty="0" smtClean="0"/>
                        <a:t>.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RBCs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κ.ο.π</a:t>
                      </a:r>
                      <a:r>
                        <a:rPr lang="el-GR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Λεύκωμα (</a:t>
                      </a:r>
                      <a:r>
                        <a:rPr lang="en-US" b="1" dirty="0" smtClean="0"/>
                        <a:t>Spot</a:t>
                      </a:r>
                      <a:r>
                        <a:rPr lang="el-GR" b="1" dirty="0" smtClean="0"/>
                        <a:t>)</a:t>
                      </a:r>
                      <a:r>
                        <a:rPr lang="en-US" b="1" dirty="0" smtClean="0"/>
                        <a:t> 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821 </a:t>
                      </a:r>
                      <a:r>
                        <a:rPr lang="en-US" b="1" dirty="0" smtClean="0"/>
                        <a:t>mg</a:t>
                      </a:r>
                      <a:endParaRPr lang="el-G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5214942" y="164305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Γενική ούρων</a:t>
            </a:r>
            <a:endParaRPr lang="el-GR" b="1" dirty="0"/>
          </a:p>
        </p:txBody>
      </p:sp>
      <p:sp>
        <p:nvSpPr>
          <p:cNvPr id="9" name="8 - TextBox"/>
          <p:cNvSpPr txBox="1"/>
          <p:nvPr/>
        </p:nvSpPr>
        <p:spPr>
          <a:xfrm>
            <a:off x="5000628" y="4429132"/>
            <a:ext cx="346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CXR: </a:t>
            </a:r>
            <a:r>
              <a:rPr lang="el-GR" b="1" dirty="0" smtClean="0"/>
              <a:t>χωρίς παθολογικά ευρήματα</a:t>
            </a:r>
            <a:endParaRPr lang="el-GR" b="1" dirty="0"/>
          </a:p>
        </p:txBody>
      </p:sp>
      <p:graphicFrame>
        <p:nvGraphicFramePr>
          <p:cNvPr id="10" name="9 - Πίνακας"/>
          <p:cNvGraphicFramePr>
            <a:graphicFrameLocks noGrp="1"/>
          </p:cNvGraphicFramePr>
          <p:nvPr/>
        </p:nvGraphicFramePr>
        <p:xfrm>
          <a:off x="5429256" y="5286388"/>
          <a:ext cx="290512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5124"/>
              </a:tblGrid>
              <a:tr h="12479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ECG:</a:t>
                      </a:r>
                      <a:r>
                        <a:rPr lang="en-US" b="1" baseline="0" dirty="0" smtClean="0"/>
                        <a:t> SR, </a:t>
                      </a:r>
                      <a:r>
                        <a:rPr lang="el-GR" b="1" baseline="0" dirty="0" smtClean="0"/>
                        <a:t>διαταραχές </a:t>
                      </a:r>
                      <a:r>
                        <a:rPr lang="el-GR" b="1" baseline="0" dirty="0" err="1" smtClean="0"/>
                        <a:t>επαναπόλωσης</a:t>
                      </a:r>
                      <a:r>
                        <a:rPr lang="el-GR" b="1" baseline="0" dirty="0" smtClean="0"/>
                        <a:t> προσθίου τοιχώματος, </a:t>
                      </a:r>
                      <a:r>
                        <a:rPr lang="en-US" b="1" baseline="0" dirty="0" smtClean="0"/>
                        <a:t>105bpm</a:t>
                      </a:r>
                      <a:endParaRPr lang="el-G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Ενεργά προβλήματα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Μέλαινες κενώσεις/</a:t>
            </a:r>
            <a:r>
              <a:rPr lang="el-GR" sz="2400" b="1" dirty="0" err="1" smtClean="0"/>
              <a:t>καφεοειδείς</a:t>
            </a:r>
            <a:r>
              <a:rPr lang="el-GR" sz="2400" b="1" dirty="0" smtClean="0"/>
              <a:t> έμετοι (ενδείξεις αιμορραγίας πεπτικού)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Ψηλαφητή πορφύρα  άκρων/κορμού</a:t>
            </a:r>
            <a:r>
              <a:rPr lang="en-US" sz="2400" b="1" dirty="0" smtClean="0"/>
              <a:t> </a:t>
            </a:r>
            <a:endParaRPr lang="el-GR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 Αιματουρία/</a:t>
            </a:r>
            <a:r>
              <a:rPr lang="el-GR" sz="2400" b="1" dirty="0" err="1" smtClean="0"/>
              <a:t>πρωτεϊνουρία</a:t>
            </a:r>
            <a:endParaRPr lang="el-GR" sz="2400" b="1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Αρθρίτιδα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Συστηματικά συμπτώματα (κόπωση, μυαλγίες, πυρετός)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/>
              <a:t>Φλεγμονώδες σύνδρομο</a:t>
            </a:r>
          </a:p>
          <a:p>
            <a:pPr>
              <a:buNone/>
            </a:pP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Διαφορική διάγνωση</a:t>
            </a:r>
            <a:endParaRPr lang="el-GR" sz="2800" b="1" dirty="0">
              <a:solidFill>
                <a:srgbClr val="C0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400" b="1" dirty="0" smtClean="0"/>
              <a:t>Συστηματική αγγειίτιδα μικρού/μέσου μεγέθους αγγείων </a:t>
            </a:r>
            <a:endParaRPr lang="en-US" sz="2000" b="1" dirty="0" smtClean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n-US" sz="2000" dirty="0" err="1" smtClean="0"/>
              <a:t>IgA</a:t>
            </a:r>
            <a:r>
              <a:rPr lang="en-US" sz="2000" dirty="0" smtClean="0"/>
              <a:t> </a:t>
            </a:r>
            <a:r>
              <a:rPr lang="el-GR" sz="2000" dirty="0" smtClean="0"/>
              <a:t>αγγειίτιδα</a:t>
            </a:r>
            <a:endParaRPr lang="en-US" sz="2000" dirty="0" smtClean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/>
              <a:t>ANCA(+)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l-GR" sz="2000" dirty="0" smtClean="0"/>
              <a:t> </a:t>
            </a:r>
            <a:r>
              <a:rPr lang="el-GR" sz="2000" dirty="0" err="1" smtClean="0"/>
              <a:t>κρυοσφαιριναιμική</a:t>
            </a:r>
            <a:endParaRPr lang="el-GR" sz="2000" dirty="0" smtClean="0"/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l-GR" sz="2000" dirty="0" err="1" smtClean="0">
                <a:solidFill>
                  <a:schemeClr val="bg1">
                    <a:lumMod val="50000"/>
                  </a:schemeClr>
                </a:solidFill>
              </a:rPr>
              <a:t>Εξ΄υπερευαισθησίας</a:t>
            </a:r>
            <a:endParaRPr lang="el-G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400" b="1" dirty="0" smtClean="0"/>
              <a:t>Αγγειίτιδα στα πλαίσια νοσήματος συνδετικού ιστού</a:t>
            </a:r>
            <a:r>
              <a:rPr lang="en-US" sz="2400" b="1" dirty="0" smtClean="0"/>
              <a:t> </a:t>
            </a:r>
            <a:r>
              <a:rPr lang="en-US" sz="2400" dirty="0" smtClean="0"/>
              <a:t>(SLE, RA, </a:t>
            </a:r>
            <a:r>
              <a:rPr lang="en-US" sz="2400" dirty="0" err="1" smtClean="0"/>
              <a:t>Sjogren</a:t>
            </a:r>
            <a:r>
              <a:rPr lang="el-GR" sz="2400" dirty="0" smtClean="0"/>
              <a:t>΄</a:t>
            </a:r>
            <a:r>
              <a:rPr lang="en-US" sz="2400" dirty="0" smtClean="0"/>
              <a:t>s)</a:t>
            </a:r>
            <a:endParaRPr lang="el-GR" sz="2400" b="1" dirty="0" smtClean="0"/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400" b="1" dirty="0" err="1" smtClean="0"/>
              <a:t>Παρανεοπλασματική</a:t>
            </a:r>
            <a:r>
              <a:rPr lang="el-GR" sz="2400" b="1" dirty="0" smtClean="0"/>
              <a:t> συνδρομή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l-GR" sz="2400" b="1" dirty="0" smtClean="0"/>
              <a:t>Λοίμωξη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HBV, HCV, HIV, CMV</a:t>
            </a:r>
            <a:endParaRPr lang="el-GR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Ενδοκαρδίτιδα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</a:rPr>
              <a:t>Διαγνωστική προσέγγιση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Ίζημα ούρων</a:t>
            </a:r>
            <a:r>
              <a:rPr lang="en-US" sz="2400" b="1" dirty="0" smtClean="0"/>
              <a:t>: </a:t>
            </a:r>
            <a:r>
              <a:rPr lang="el-GR" sz="2400" dirty="0" smtClean="0"/>
              <a:t>χωρίς </a:t>
            </a:r>
            <a:r>
              <a:rPr lang="el-GR" sz="2400" dirty="0" err="1" smtClean="0"/>
              <a:t>σπειραματικά</a:t>
            </a:r>
            <a:r>
              <a:rPr lang="el-GR" sz="2400" dirty="0" smtClean="0"/>
              <a:t> ερυθρά, μη ενεργό.</a:t>
            </a:r>
          </a:p>
          <a:p>
            <a:pPr>
              <a:lnSpc>
                <a:spcPct val="150000"/>
              </a:lnSpc>
              <a:buNone/>
            </a:pPr>
            <a:endParaRPr lang="en-US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smtClean="0">
                <a:solidFill>
                  <a:srgbClr val="C00000"/>
                </a:solidFill>
              </a:rPr>
              <a:t>κ/α αίματος/ούρων/κοπράνων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l-GR" sz="2400" b="1" dirty="0" smtClean="0"/>
              <a:t>αρνητικές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b="1" dirty="0" err="1" smtClean="0">
                <a:solidFill>
                  <a:srgbClr val="C00000"/>
                </a:solidFill>
              </a:rPr>
              <a:t>Ιολογικός</a:t>
            </a:r>
            <a:r>
              <a:rPr lang="el-GR" sz="2400" b="1" dirty="0" smtClean="0">
                <a:solidFill>
                  <a:srgbClr val="C00000"/>
                </a:solidFill>
              </a:rPr>
              <a:t> έλεγχος 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l-GR" sz="2400" b="1" dirty="0" smtClean="0"/>
              <a:t>αρνητικός για </a:t>
            </a:r>
            <a:r>
              <a:rPr lang="en-US" sz="2400" b="1" dirty="0" smtClean="0"/>
              <a:t>HBV,</a:t>
            </a:r>
            <a:r>
              <a:rPr lang="el-GR" sz="2400" b="1" dirty="0" smtClean="0"/>
              <a:t> </a:t>
            </a:r>
            <a:r>
              <a:rPr lang="en-US" sz="2400" b="1" dirty="0" smtClean="0"/>
              <a:t>HCV, HIV, CMV</a:t>
            </a:r>
            <a:endParaRPr lang="el-GR" sz="2400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1867</TotalTime>
  <Words>896</Words>
  <Application>Microsoft Office PowerPoint</Application>
  <PresentationFormat>Προβολή στην οθόνη (4:3)</PresentationFormat>
  <Paragraphs>215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7o ΚΡΗΤΟΚΥΠΡΙΑΚΟ ΣΥΜΠΟΣΙΟ ΡΕΥΜΑΤΟΛΟΓΙΑΣ  ΛΑΡΝΑΚΑ, 23-25 ΟΚΤΩΒΡΙΟΥ 2015  Παρουσίαση Κλινικής Περίπτωσης Ασθενούς  </vt:lpstr>
      <vt:lpstr>Ρ.Ε. άνδρας, 63 ετών</vt:lpstr>
      <vt:lpstr>Αιτία εισόδου/παρούσα νόσος</vt:lpstr>
      <vt:lpstr>Κλινική εξέταση</vt:lpstr>
      <vt:lpstr>Κλινική εξέταση</vt:lpstr>
      <vt:lpstr>Εργαστηριακός έλεγχος</vt:lpstr>
      <vt:lpstr>Ενεργά προβλήματα</vt:lpstr>
      <vt:lpstr>Διαφορική διάγνωση</vt:lpstr>
      <vt:lpstr>Διαγνωστική προσέγγιση</vt:lpstr>
      <vt:lpstr>Διαγνωστική προσέγγιση</vt:lpstr>
      <vt:lpstr>Διαγνωστική προσέγγιση</vt:lpstr>
      <vt:lpstr>Διαφάνεια 12</vt:lpstr>
      <vt:lpstr>Διαγνωστική προσέγγιση</vt:lpstr>
      <vt:lpstr>Διαγνωστική προσέγγιση</vt:lpstr>
      <vt:lpstr>Διαγνωστική προσέγγιση</vt:lpstr>
      <vt:lpstr> IgA αγγειίτιδα ενηλίκων</vt:lpstr>
      <vt:lpstr>ΓΕΣ προσβολή στην IgAV ενηλίκων</vt:lpstr>
      <vt:lpstr>ΓΕΣ προσβολή στην IgAV ενηλίκων</vt:lpstr>
      <vt:lpstr>Θεραπεία</vt:lpstr>
      <vt:lpstr>Θεραπευτική προσέγγιση/πορεία ασθενούς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7o ΚΡΗΤΟΚΥΠΡΙΑΚΟ ΣΥΜΠΟΣΙΟ ΡΕΥΜΑΤΟΛΟΓΙΑΣ  ΛΑΡΝΑΚΑ, 23-25 ΟΚΤΩΒΡΙΟΥ 2015  Παρουσίαση Κλινικής Περίπτωσης Ασθενούς</dc:title>
  <dc:creator>Ioannis</dc:creator>
  <cp:lastModifiedBy>Ioannis</cp:lastModifiedBy>
  <cp:revision>201</cp:revision>
  <dcterms:created xsi:type="dcterms:W3CDTF">2015-09-20T14:14:55Z</dcterms:created>
  <dcterms:modified xsi:type="dcterms:W3CDTF">2015-10-22T17:18:30Z</dcterms:modified>
</cp:coreProperties>
</file>