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60" r:id="rId3"/>
    <p:sldId id="257" r:id="rId4"/>
    <p:sldId id="258" r:id="rId5"/>
    <p:sldId id="291" r:id="rId6"/>
    <p:sldId id="261" r:id="rId7"/>
    <p:sldId id="262" r:id="rId8"/>
    <p:sldId id="264" r:id="rId9"/>
    <p:sldId id="265" r:id="rId10"/>
    <p:sldId id="266" r:id="rId11"/>
    <p:sldId id="263" r:id="rId12"/>
    <p:sldId id="273" r:id="rId13"/>
    <p:sldId id="290" r:id="rId14"/>
    <p:sldId id="288" r:id="rId15"/>
    <p:sldId id="285" r:id="rId16"/>
    <p:sldId id="292" r:id="rId17"/>
    <p:sldId id="269" r:id="rId18"/>
    <p:sldId id="271" r:id="rId19"/>
    <p:sldId id="272" r:id="rId20"/>
    <p:sldId id="275" r:id="rId21"/>
    <p:sldId id="276" r:id="rId22"/>
    <p:sldId id="278" r:id="rId23"/>
    <p:sldId id="279" r:id="rId24"/>
    <p:sldId id="280" r:id="rId25"/>
    <p:sldId id="281" r:id="rId26"/>
    <p:sldId id="283" r:id="rId27"/>
    <p:sldId id="286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5562C-3FCA-40C0-9727-7EA39F9F00F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59F4413-4C98-4FC9-BF7B-A5549AE1D402}">
      <dgm:prSet phldrT="[Κείμενο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dirty="0" smtClean="0">
              <a:solidFill>
                <a:srgbClr val="C00000"/>
              </a:solidFill>
            </a:rPr>
            <a:t>ΟΣΤΕΟΠΟΡΩΣΗ</a:t>
          </a:r>
          <a:endParaRPr lang="el-GR" sz="2000" b="1" dirty="0">
            <a:solidFill>
              <a:srgbClr val="C00000"/>
            </a:solidFill>
          </a:endParaRPr>
        </a:p>
      </dgm:t>
    </dgm:pt>
    <dgm:pt modelId="{35FED862-A8F1-4240-B06B-E3E8B696B8E9}" type="parTrans" cxnId="{01D15F1F-35D5-4DA9-B293-80912F74627B}">
      <dgm:prSet/>
      <dgm:spPr/>
      <dgm:t>
        <a:bodyPr/>
        <a:lstStyle/>
        <a:p>
          <a:endParaRPr lang="el-GR"/>
        </a:p>
      </dgm:t>
    </dgm:pt>
    <dgm:pt modelId="{66011A6D-2E0A-4583-BE65-7141ADCA5F39}" type="sibTrans" cxnId="{01D15F1F-35D5-4DA9-B293-80912F74627B}">
      <dgm:prSet/>
      <dgm:spPr/>
      <dgm:t>
        <a:bodyPr/>
        <a:lstStyle/>
        <a:p>
          <a:endParaRPr lang="el-GR"/>
        </a:p>
      </dgm:t>
    </dgm:pt>
    <dgm:pt modelId="{1B1D3B1F-0F06-4116-973E-AFE80F6EE10B}">
      <dgm:prSet phldrT="[Κείμενο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dirty="0" smtClean="0"/>
            <a:t>Χαμηλή οστική μάζα</a:t>
          </a:r>
          <a:endParaRPr lang="el-GR" sz="1800" b="1" dirty="0"/>
        </a:p>
      </dgm:t>
    </dgm:pt>
    <dgm:pt modelId="{1C9B2B22-6A89-4979-BBED-CB71A4451CE6}" type="parTrans" cxnId="{2B4AB317-548B-4758-A52C-82ADCC189C32}">
      <dgm:prSet/>
      <dgm:spPr/>
      <dgm:t>
        <a:bodyPr/>
        <a:lstStyle/>
        <a:p>
          <a:endParaRPr lang="el-GR"/>
        </a:p>
      </dgm:t>
    </dgm:pt>
    <dgm:pt modelId="{F54AFF39-EC35-4BAA-92D2-2C98114149D0}" type="sibTrans" cxnId="{2B4AB317-548B-4758-A52C-82ADCC189C32}">
      <dgm:prSet/>
      <dgm:spPr/>
      <dgm:t>
        <a:bodyPr/>
        <a:lstStyle/>
        <a:p>
          <a:endParaRPr lang="el-GR"/>
        </a:p>
      </dgm:t>
    </dgm:pt>
    <dgm:pt modelId="{22845873-746F-49A1-AA21-3237042B98A9}">
      <dgm:prSet phldrT="[Κείμενο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dirty="0" smtClean="0"/>
            <a:t>Βλάβη </a:t>
          </a:r>
          <a:r>
            <a:rPr lang="el-GR" sz="1800" b="1" dirty="0" err="1" smtClean="0"/>
            <a:t>μικροαρχιτεκτονικής</a:t>
          </a:r>
          <a:r>
            <a:rPr lang="el-GR" sz="1800" b="1" dirty="0" smtClean="0"/>
            <a:t> οστού</a:t>
          </a:r>
          <a:endParaRPr lang="el-GR" sz="1800" b="1" dirty="0"/>
        </a:p>
      </dgm:t>
    </dgm:pt>
    <dgm:pt modelId="{834471E2-4133-4285-915A-0672F275706C}" type="parTrans" cxnId="{FC319444-2EAF-4C44-AEF3-8DE9AB82F632}">
      <dgm:prSet/>
      <dgm:spPr/>
      <dgm:t>
        <a:bodyPr/>
        <a:lstStyle/>
        <a:p>
          <a:endParaRPr lang="el-GR"/>
        </a:p>
      </dgm:t>
    </dgm:pt>
    <dgm:pt modelId="{3992C41B-40DF-49F5-8A7A-F51FCBB1C277}" type="sibTrans" cxnId="{FC319444-2EAF-4C44-AEF3-8DE9AB82F632}">
      <dgm:prSet/>
      <dgm:spPr/>
      <dgm:t>
        <a:bodyPr/>
        <a:lstStyle/>
        <a:p>
          <a:endParaRPr lang="el-GR"/>
        </a:p>
      </dgm:t>
    </dgm:pt>
    <dgm:pt modelId="{601321F2-4F7B-4F35-8E80-F6A6C8DBA7B7}">
      <dgm:prSet phldrT="[Κείμενο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dirty="0" smtClean="0"/>
            <a:t>Προδιάθεση για κατάγματα</a:t>
          </a:r>
          <a:endParaRPr lang="el-GR" sz="1800" b="1" dirty="0"/>
        </a:p>
      </dgm:t>
    </dgm:pt>
    <dgm:pt modelId="{A59D2884-6D08-441B-9E54-C1CCE86511C5}" type="parTrans" cxnId="{57770709-7A2A-4510-963E-3F4629C8C1CA}">
      <dgm:prSet/>
      <dgm:spPr/>
      <dgm:t>
        <a:bodyPr/>
        <a:lstStyle/>
        <a:p>
          <a:endParaRPr lang="el-GR"/>
        </a:p>
      </dgm:t>
    </dgm:pt>
    <dgm:pt modelId="{6AA4C2B7-3A9B-4F85-B985-B0D7BF32213F}" type="sibTrans" cxnId="{57770709-7A2A-4510-963E-3F4629C8C1CA}">
      <dgm:prSet/>
      <dgm:spPr/>
      <dgm:t>
        <a:bodyPr/>
        <a:lstStyle/>
        <a:p>
          <a:endParaRPr lang="el-GR"/>
        </a:p>
      </dgm:t>
    </dgm:pt>
    <dgm:pt modelId="{530748F7-727C-4966-982E-42D6CEDB9C9C}" type="pres">
      <dgm:prSet presAssocID="{8605562C-3FCA-40C0-9727-7EA39F9F00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2A37F07-4F6A-4961-B65E-9B8DE15DE84D}" type="pres">
      <dgm:prSet presAssocID="{959F4413-4C98-4FC9-BF7B-A5549AE1D402}" presName="root1" presStyleCnt="0"/>
      <dgm:spPr/>
    </dgm:pt>
    <dgm:pt modelId="{6948A11C-A08A-4DCA-8C6B-1D9CC8EEE2AE}" type="pres">
      <dgm:prSet presAssocID="{959F4413-4C98-4FC9-BF7B-A5549AE1D402}" presName="LevelOneTextNode" presStyleLbl="node0" presStyleIdx="0" presStyleCnt="1" custScaleX="16521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7C1BF63-F1B4-45FF-A824-4EA2C1103283}" type="pres">
      <dgm:prSet presAssocID="{959F4413-4C98-4FC9-BF7B-A5549AE1D402}" presName="level2hierChild" presStyleCnt="0"/>
      <dgm:spPr/>
    </dgm:pt>
    <dgm:pt modelId="{C46D6674-96FF-485C-A550-4F6FE9CF1DAA}" type="pres">
      <dgm:prSet presAssocID="{1C9B2B22-6A89-4979-BBED-CB71A4451CE6}" presName="conn2-1" presStyleLbl="parChTrans1D2" presStyleIdx="0" presStyleCnt="3"/>
      <dgm:spPr/>
      <dgm:t>
        <a:bodyPr/>
        <a:lstStyle/>
        <a:p>
          <a:endParaRPr lang="el-GR"/>
        </a:p>
      </dgm:t>
    </dgm:pt>
    <dgm:pt modelId="{906D4DDF-1881-4C77-839E-97A914F7EBAE}" type="pres">
      <dgm:prSet presAssocID="{1C9B2B22-6A89-4979-BBED-CB71A4451CE6}" presName="connTx" presStyleLbl="parChTrans1D2" presStyleIdx="0" presStyleCnt="3"/>
      <dgm:spPr/>
      <dgm:t>
        <a:bodyPr/>
        <a:lstStyle/>
        <a:p>
          <a:endParaRPr lang="el-GR"/>
        </a:p>
      </dgm:t>
    </dgm:pt>
    <dgm:pt modelId="{10767847-BC68-45BA-B212-DAB6ABFA1038}" type="pres">
      <dgm:prSet presAssocID="{1B1D3B1F-0F06-4116-973E-AFE80F6EE10B}" presName="root2" presStyleCnt="0"/>
      <dgm:spPr/>
    </dgm:pt>
    <dgm:pt modelId="{8685BA5F-21C8-4919-9331-7B4357BD6D40}" type="pres">
      <dgm:prSet presAssocID="{1B1D3B1F-0F06-4116-973E-AFE80F6EE10B}" presName="LevelTwoTextNode" presStyleLbl="node2" presStyleIdx="0" presStyleCnt="3" custScaleX="21688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3BBB5D2-BFE4-4F2D-AEDC-1D0A642266EA}" type="pres">
      <dgm:prSet presAssocID="{1B1D3B1F-0F06-4116-973E-AFE80F6EE10B}" presName="level3hierChild" presStyleCnt="0"/>
      <dgm:spPr/>
    </dgm:pt>
    <dgm:pt modelId="{1C68DA76-57C4-4F21-9DD0-8C1B1F50AF30}" type="pres">
      <dgm:prSet presAssocID="{834471E2-4133-4285-915A-0672F275706C}" presName="conn2-1" presStyleLbl="parChTrans1D2" presStyleIdx="1" presStyleCnt="3"/>
      <dgm:spPr/>
      <dgm:t>
        <a:bodyPr/>
        <a:lstStyle/>
        <a:p>
          <a:endParaRPr lang="el-GR"/>
        </a:p>
      </dgm:t>
    </dgm:pt>
    <dgm:pt modelId="{65DD4927-2319-431C-B321-D3FEFC0FBD22}" type="pres">
      <dgm:prSet presAssocID="{834471E2-4133-4285-915A-0672F275706C}" presName="connTx" presStyleLbl="parChTrans1D2" presStyleIdx="1" presStyleCnt="3"/>
      <dgm:spPr/>
      <dgm:t>
        <a:bodyPr/>
        <a:lstStyle/>
        <a:p>
          <a:endParaRPr lang="el-GR"/>
        </a:p>
      </dgm:t>
    </dgm:pt>
    <dgm:pt modelId="{9A6CCFC0-1A20-4E35-9E20-F02813307715}" type="pres">
      <dgm:prSet presAssocID="{22845873-746F-49A1-AA21-3237042B98A9}" presName="root2" presStyleCnt="0"/>
      <dgm:spPr/>
    </dgm:pt>
    <dgm:pt modelId="{51B845EE-1EF9-4FDA-A553-C057F63BCCF7}" type="pres">
      <dgm:prSet presAssocID="{22845873-746F-49A1-AA21-3237042B98A9}" presName="LevelTwoTextNode" presStyleLbl="node2" presStyleIdx="1" presStyleCnt="3" custScaleX="24550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E672EA4-79B2-49DE-BB28-19E67F24BCF0}" type="pres">
      <dgm:prSet presAssocID="{22845873-746F-49A1-AA21-3237042B98A9}" presName="level3hierChild" presStyleCnt="0"/>
      <dgm:spPr/>
    </dgm:pt>
    <dgm:pt modelId="{4F35670E-446A-4D37-B349-33F583803428}" type="pres">
      <dgm:prSet presAssocID="{A59D2884-6D08-441B-9E54-C1CCE86511C5}" presName="conn2-1" presStyleLbl="parChTrans1D2" presStyleIdx="2" presStyleCnt="3"/>
      <dgm:spPr/>
      <dgm:t>
        <a:bodyPr/>
        <a:lstStyle/>
        <a:p>
          <a:endParaRPr lang="el-GR"/>
        </a:p>
      </dgm:t>
    </dgm:pt>
    <dgm:pt modelId="{FB07138F-5AD3-4B24-872D-26E72EDFDAF8}" type="pres">
      <dgm:prSet presAssocID="{A59D2884-6D08-441B-9E54-C1CCE86511C5}" presName="connTx" presStyleLbl="parChTrans1D2" presStyleIdx="2" presStyleCnt="3"/>
      <dgm:spPr/>
      <dgm:t>
        <a:bodyPr/>
        <a:lstStyle/>
        <a:p>
          <a:endParaRPr lang="el-GR"/>
        </a:p>
      </dgm:t>
    </dgm:pt>
    <dgm:pt modelId="{A5B538A0-A349-4808-85A5-F607BE3AA9AB}" type="pres">
      <dgm:prSet presAssocID="{601321F2-4F7B-4F35-8E80-F6A6C8DBA7B7}" presName="root2" presStyleCnt="0"/>
      <dgm:spPr/>
    </dgm:pt>
    <dgm:pt modelId="{758849DB-4A43-4CC3-907C-2010433471FF}" type="pres">
      <dgm:prSet presAssocID="{601321F2-4F7B-4F35-8E80-F6A6C8DBA7B7}" presName="LevelTwoTextNode" presStyleLbl="node2" presStyleIdx="2" presStyleCnt="3" custScaleX="21124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7BE2A42-92BA-4604-9A07-5F9FC8D42A0C}" type="pres">
      <dgm:prSet presAssocID="{601321F2-4F7B-4F35-8E80-F6A6C8DBA7B7}" presName="level3hierChild" presStyleCnt="0"/>
      <dgm:spPr/>
    </dgm:pt>
  </dgm:ptLst>
  <dgm:cxnLst>
    <dgm:cxn modelId="{01D15F1F-35D5-4DA9-B293-80912F74627B}" srcId="{8605562C-3FCA-40C0-9727-7EA39F9F00FA}" destId="{959F4413-4C98-4FC9-BF7B-A5549AE1D402}" srcOrd="0" destOrd="0" parTransId="{35FED862-A8F1-4240-B06B-E3E8B696B8E9}" sibTransId="{66011A6D-2E0A-4583-BE65-7141ADCA5F39}"/>
    <dgm:cxn modelId="{B9F32226-3EA1-43BC-A4D2-62FBF14C10C8}" type="presOf" srcId="{1C9B2B22-6A89-4979-BBED-CB71A4451CE6}" destId="{C46D6674-96FF-485C-A550-4F6FE9CF1DAA}" srcOrd="0" destOrd="0" presId="urn:microsoft.com/office/officeart/2005/8/layout/hierarchy2"/>
    <dgm:cxn modelId="{57770709-7A2A-4510-963E-3F4629C8C1CA}" srcId="{959F4413-4C98-4FC9-BF7B-A5549AE1D402}" destId="{601321F2-4F7B-4F35-8E80-F6A6C8DBA7B7}" srcOrd="2" destOrd="0" parTransId="{A59D2884-6D08-441B-9E54-C1CCE86511C5}" sibTransId="{6AA4C2B7-3A9B-4F85-B985-B0D7BF32213F}"/>
    <dgm:cxn modelId="{7C08926C-0596-456F-A1E0-E497E3240E7C}" type="presOf" srcId="{834471E2-4133-4285-915A-0672F275706C}" destId="{1C68DA76-57C4-4F21-9DD0-8C1B1F50AF30}" srcOrd="0" destOrd="0" presId="urn:microsoft.com/office/officeart/2005/8/layout/hierarchy2"/>
    <dgm:cxn modelId="{9164EEC7-118A-44DC-A1DC-D245063AF5D7}" type="presOf" srcId="{834471E2-4133-4285-915A-0672F275706C}" destId="{65DD4927-2319-431C-B321-D3FEFC0FBD22}" srcOrd="1" destOrd="0" presId="urn:microsoft.com/office/officeart/2005/8/layout/hierarchy2"/>
    <dgm:cxn modelId="{7FCC8A95-84A3-4242-ACB3-D699E69F5251}" type="presOf" srcId="{8605562C-3FCA-40C0-9727-7EA39F9F00FA}" destId="{530748F7-727C-4966-982E-42D6CEDB9C9C}" srcOrd="0" destOrd="0" presId="urn:microsoft.com/office/officeart/2005/8/layout/hierarchy2"/>
    <dgm:cxn modelId="{AC494EAD-1863-4AB9-A653-A05E7259F59B}" type="presOf" srcId="{A59D2884-6D08-441B-9E54-C1CCE86511C5}" destId="{4F35670E-446A-4D37-B349-33F583803428}" srcOrd="0" destOrd="0" presId="urn:microsoft.com/office/officeart/2005/8/layout/hierarchy2"/>
    <dgm:cxn modelId="{4C75BAFA-1876-4162-AEA0-6785434AE078}" type="presOf" srcId="{959F4413-4C98-4FC9-BF7B-A5549AE1D402}" destId="{6948A11C-A08A-4DCA-8C6B-1D9CC8EEE2AE}" srcOrd="0" destOrd="0" presId="urn:microsoft.com/office/officeart/2005/8/layout/hierarchy2"/>
    <dgm:cxn modelId="{2B4AB317-548B-4758-A52C-82ADCC189C32}" srcId="{959F4413-4C98-4FC9-BF7B-A5549AE1D402}" destId="{1B1D3B1F-0F06-4116-973E-AFE80F6EE10B}" srcOrd="0" destOrd="0" parTransId="{1C9B2B22-6A89-4979-BBED-CB71A4451CE6}" sibTransId="{F54AFF39-EC35-4BAA-92D2-2C98114149D0}"/>
    <dgm:cxn modelId="{FC319444-2EAF-4C44-AEF3-8DE9AB82F632}" srcId="{959F4413-4C98-4FC9-BF7B-A5549AE1D402}" destId="{22845873-746F-49A1-AA21-3237042B98A9}" srcOrd="1" destOrd="0" parTransId="{834471E2-4133-4285-915A-0672F275706C}" sibTransId="{3992C41B-40DF-49F5-8A7A-F51FCBB1C277}"/>
    <dgm:cxn modelId="{E36DC104-821A-42E0-A956-5AC418B28F76}" type="presOf" srcId="{1C9B2B22-6A89-4979-BBED-CB71A4451CE6}" destId="{906D4DDF-1881-4C77-839E-97A914F7EBAE}" srcOrd="1" destOrd="0" presId="urn:microsoft.com/office/officeart/2005/8/layout/hierarchy2"/>
    <dgm:cxn modelId="{312971CF-B673-4BDF-8E16-6294B0955AEB}" type="presOf" srcId="{1B1D3B1F-0F06-4116-973E-AFE80F6EE10B}" destId="{8685BA5F-21C8-4919-9331-7B4357BD6D40}" srcOrd="0" destOrd="0" presId="urn:microsoft.com/office/officeart/2005/8/layout/hierarchy2"/>
    <dgm:cxn modelId="{7B3EE8A2-D2D5-440C-8393-60F582144E6C}" type="presOf" srcId="{A59D2884-6D08-441B-9E54-C1CCE86511C5}" destId="{FB07138F-5AD3-4B24-872D-26E72EDFDAF8}" srcOrd="1" destOrd="0" presId="urn:microsoft.com/office/officeart/2005/8/layout/hierarchy2"/>
    <dgm:cxn modelId="{1C68F96B-97CF-4491-AF26-1AC0F49C56B0}" type="presOf" srcId="{22845873-746F-49A1-AA21-3237042B98A9}" destId="{51B845EE-1EF9-4FDA-A553-C057F63BCCF7}" srcOrd="0" destOrd="0" presId="urn:microsoft.com/office/officeart/2005/8/layout/hierarchy2"/>
    <dgm:cxn modelId="{6B6A700E-864B-4687-9148-E74A6FE3035F}" type="presOf" srcId="{601321F2-4F7B-4F35-8E80-F6A6C8DBA7B7}" destId="{758849DB-4A43-4CC3-907C-2010433471FF}" srcOrd="0" destOrd="0" presId="urn:microsoft.com/office/officeart/2005/8/layout/hierarchy2"/>
    <dgm:cxn modelId="{EE463985-5ABB-440D-AB0C-18BB0CF8D613}" type="presParOf" srcId="{530748F7-727C-4966-982E-42D6CEDB9C9C}" destId="{C2A37F07-4F6A-4961-B65E-9B8DE15DE84D}" srcOrd="0" destOrd="0" presId="urn:microsoft.com/office/officeart/2005/8/layout/hierarchy2"/>
    <dgm:cxn modelId="{8F06DDF1-8A87-4148-AC98-FE0F6AF0CCBF}" type="presParOf" srcId="{C2A37F07-4F6A-4961-B65E-9B8DE15DE84D}" destId="{6948A11C-A08A-4DCA-8C6B-1D9CC8EEE2AE}" srcOrd="0" destOrd="0" presId="urn:microsoft.com/office/officeart/2005/8/layout/hierarchy2"/>
    <dgm:cxn modelId="{CC9A9A78-FC05-4ED7-8CBD-58840979EC9D}" type="presParOf" srcId="{C2A37F07-4F6A-4961-B65E-9B8DE15DE84D}" destId="{27C1BF63-F1B4-45FF-A824-4EA2C1103283}" srcOrd="1" destOrd="0" presId="urn:microsoft.com/office/officeart/2005/8/layout/hierarchy2"/>
    <dgm:cxn modelId="{2BB06FEC-F8E8-44FC-BCE3-B9DBAF17E9E2}" type="presParOf" srcId="{27C1BF63-F1B4-45FF-A824-4EA2C1103283}" destId="{C46D6674-96FF-485C-A550-4F6FE9CF1DAA}" srcOrd="0" destOrd="0" presId="urn:microsoft.com/office/officeart/2005/8/layout/hierarchy2"/>
    <dgm:cxn modelId="{B0824856-9082-4DB7-B54A-CF07C938B7C8}" type="presParOf" srcId="{C46D6674-96FF-485C-A550-4F6FE9CF1DAA}" destId="{906D4DDF-1881-4C77-839E-97A914F7EBAE}" srcOrd="0" destOrd="0" presId="urn:microsoft.com/office/officeart/2005/8/layout/hierarchy2"/>
    <dgm:cxn modelId="{72AF9875-9CDD-4F0F-9CF7-D1FF610D1898}" type="presParOf" srcId="{27C1BF63-F1B4-45FF-A824-4EA2C1103283}" destId="{10767847-BC68-45BA-B212-DAB6ABFA1038}" srcOrd="1" destOrd="0" presId="urn:microsoft.com/office/officeart/2005/8/layout/hierarchy2"/>
    <dgm:cxn modelId="{BB67070F-71E6-4FE3-AD7D-3CB0E795FCC3}" type="presParOf" srcId="{10767847-BC68-45BA-B212-DAB6ABFA1038}" destId="{8685BA5F-21C8-4919-9331-7B4357BD6D40}" srcOrd="0" destOrd="0" presId="urn:microsoft.com/office/officeart/2005/8/layout/hierarchy2"/>
    <dgm:cxn modelId="{5698207E-707A-4B21-A996-98F0D1493563}" type="presParOf" srcId="{10767847-BC68-45BA-B212-DAB6ABFA1038}" destId="{E3BBB5D2-BFE4-4F2D-AEDC-1D0A642266EA}" srcOrd="1" destOrd="0" presId="urn:microsoft.com/office/officeart/2005/8/layout/hierarchy2"/>
    <dgm:cxn modelId="{921C678C-312F-4DBD-BCEF-5F774A477D76}" type="presParOf" srcId="{27C1BF63-F1B4-45FF-A824-4EA2C1103283}" destId="{1C68DA76-57C4-4F21-9DD0-8C1B1F50AF30}" srcOrd="2" destOrd="0" presId="urn:microsoft.com/office/officeart/2005/8/layout/hierarchy2"/>
    <dgm:cxn modelId="{D62997D0-67F8-44BE-9C09-F3E59432790B}" type="presParOf" srcId="{1C68DA76-57C4-4F21-9DD0-8C1B1F50AF30}" destId="{65DD4927-2319-431C-B321-D3FEFC0FBD22}" srcOrd="0" destOrd="0" presId="urn:microsoft.com/office/officeart/2005/8/layout/hierarchy2"/>
    <dgm:cxn modelId="{BD0CC503-6165-4DF8-9372-69B0D8F0BF01}" type="presParOf" srcId="{27C1BF63-F1B4-45FF-A824-4EA2C1103283}" destId="{9A6CCFC0-1A20-4E35-9E20-F02813307715}" srcOrd="3" destOrd="0" presId="urn:microsoft.com/office/officeart/2005/8/layout/hierarchy2"/>
    <dgm:cxn modelId="{D820ECD1-9301-46BE-BA96-6078A15F4148}" type="presParOf" srcId="{9A6CCFC0-1A20-4E35-9E20-F02813307715}" destId="{51B845EE-1EF9-4FDA-A553-C057F63BCCF7}" srcOrd="0" destOrd="0" presId="urn:microsoft.com/office/officeart/2005/8/layout/hierarchy2"/>
    <dgm:cxn modelId="{D48D890F-09A5-475C-ABA6-053D423D3DE6}" type="presParOf" srcId="{9A6CCFC0-1A20-4E35-9E20-F02813307715}" destId="{6E672EA4-79B2-49DE-BB28-19E67F24BCF0}" srcOrd="1" destOrd="0" presId="urn:microsoft.com/office/officeart/2005/8/layout/hierarchy2"/>
    <dgm:cxn modelId="{6BF54588-E186-40DC-B47B-91A16B492F5A}" type="presParOf" srcId="{27C1BF63-F1B4-45FF-A824-4EA2C1103283}" destId="{4F35670E-446A-4D37-B349-33F583803428}" srcOrd="4" destOrd="0" presId="urn:microsoft.com/office/officeart/2005/8/layout/hierarchy2"/>
    <dgm:cxn modelId="{0C8A892F-7EEF-4AD6-A577-10970F384E0B}" type="presParOf" srcId="{4F35670E-446A-4D37-B349-33F583803428}" destId="{FB07138F-5AD3-4B24-872D-26E72EDFDAF8}" srcOrd="0" destOrd="0" presId="urn:microsoft.com/office/officeart/2005/8/layout/hierarchy2"/>
    <dgm:cxn modelId="{288FC5B0-D2C0-4488-8DBD-5D76C6070DBC}" type="presParOf" srcId="{27C1BF63-F1B4-45FF-A824-4EA2C1103283}" destId="{A5B538A0-A349-4808-85A5-F607BE3AA9AB}" srcOrd="5" destOrd="0" presId="urn:microsoft.com/office/officeart/2005/8/layout/hierarchy2"/>
    <dgm:cxn modelId="{CD712D92-0664-455F-9CD8-CD53C8B10C8A}" type="presParOf" srcId="{A5B538A0-A349-4808-85A5-F607BE3AA9AB}" destId="{758849DB-4A43-4CC3-907C-2010433471FF}" srcOrd="0" destOrd="0" presId="urn:microsoft.com/office/officeart/2005/8/layout/hierarchy2"/>
    <dgm:cxn modelId="{4DE33B87-A3F5-4501-A735-452E553D8479}" type="presParOf" srcId="{A5B538A0-A349-4808-85A5-F607BE3AA9AB}" destId="{97BE2A42-92BA-4604-9A07-5F9FC8D42A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48A11C-A08A-4DCA-8C6B-1D9CC8EEE2AE}">
      <dsp:nvSpPr>
        <dsp:cNvPr id="0" name=""/>
        <dsp:cNvSpPr/>
      </dsp:nvSpPr>
      <dsp:spPr>
        <a:xfrm>
          <a:off x="4790" y="1048779"/>
          <a:ext cx="2038982" cy="6170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C00000"/>
              </a:solidFill>
            </a:rPr>
            <a:t>ΟΣΤΕΟΠΟΡΩΣΗ</a:t>
          </a:r>
          <a:endParaRPr lang="el-GR" sz="2000" b="1" kern="1200" dirty="0">
            <a:solidFill>
              <a:srgbClr val="C00000"/>
            </a:solidFill>
          </a:endParaRPr>
        </a:p>
      </dsp:txBody>
      <dsp:txXfrm>
        <a:off x="4790" y="1048779"/>
        <a:ext cx="2038982" cy="617084"/>
      </dsp:txXfrm>
    </dsp:sp>
    <dsp:sp modelId="{C46D6674-96FF-485C-A550-4F6FE9CF1DAA}">
      <dsp:nvSpPr>
        <dsp:cNvPr id="0" name=""/>
        <dsp:cNvSpPr/>
      </dsp:nvSpPr>
      <dsp:spPr>
        <a:xfrm rot="18289469">
          <a:off x="1858372" y="982039"/>
          <a:ext cx="864468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864468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8289469">
        <a:off x="2268994" y="980886"/>
        <a:ext cx="43223" cy="43223"/>
      </dsp:txXfrm>
    </dsp:sp>
    <dsp:sp modelId="{8685BA5F-21C8-4919-9331-7B4357BD6D40}">
      <dsp:nvSpPr>
        <dsp:cNvPr id="0" name=""/>
        <dsp:cNvSpPr/>
      </dsp:nvSpPr>
      <dsp:spPr>
        <a:xfrm>
          <a:off x="2537440" y="339132"/>
          <a:ext cx="2676677" cy="6170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Χαμηλή οστική μάζα</a:t>
          </a:r>
          <a:endParaRPr lang="el-GR" sz="1800" b="1" kern="1200" dirty="0"/>
        </a:p>
      </dsp:txBody>
      <dsp:txXfrm>
        <a:off x="2537440" y="339132"/>
        <a:ext cx="2676677" cy="617084"/>
      </dsp:txXfrm>
    </dsp:sp>
    <dsp:sp modelId="{1C68DA76-57C4-4F21-9DD0-8C1B1F50AF30}">
      <dsp:nvSpPr>
        <dsp:cNvPr id="0" name=""/>
        <dsp:cNvSpPr/>
      </dsp:nvSpPr>
      <dsp:spPr>
        <a:xfrm>
          <a:off x="2043772" y="1336863"/>
          <a:ext cx="493667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493667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278264" y="1344980"/>
        <a:ext cx="24683" cy="24683"/>
      </dsp:txXfrm>
    </dsp:sp>
    <dsp:sp modelId="{51B845EE-1EF9-4FDA-A553-C057F63BCCF7}">
      <dsp:nvSpPr>
        <dsp:cNvPr id="0" name=""/>
        <dsp:cNvSpPr/>
      </dsp:nvSpPr>
      <dsp:spPr>
        <a:xfrm>
          <a:off x="2537440" y="1048779"/>
          <a:ext cx="3029933" cy="6170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Βλάβη </a:t>
          </a:r>
          <a:r>
            <a:rPr lang="el-GR" sz="1800" b="1" kern="1200" dirty="0" err="1" smtClean="0"/>
            <a:t>μικροαρχιτεκτονικής</a:t>
          </a:r>
          <a:r>
            <a:rPr lang="el-GR" sz="1800" b="1" kern="1200" dirty="0" smtClean="0"/>
            <a:t> οστού</a:t>
          </a:r>
          <a:endParaRPr lang="el-GR" sz="1800" b="1" kern="1200" dirty="0"/>
        </a:p>
      </dsp:txBody>
      <dsp:txXfrm>
        <a:off x="2537440" y="1048779"/>
        <a:ext cx="3029933" cy="617084"/>
      </dsp:txXfrm>
    </dsp:sp>
    <dsp:sp modelId="{4F35670E-446A-4D37-B349-33F583803428}">
      <dsp:nvSpPr>
        <dsp:cNvPr id="0" name=""/>
        <dsp:cNvSpPr/>
      </dsp:nvSpPr>
      <dsp:spPr>
        <a:xfrm rot="3310531">
          <a:off x="1858372" y="1691686"/>
          <a:ext cx="864468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864468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3310531">
        <a:off x="2268994" y="1690533"/>
        <a:ext cx="43223" cy="43223"/>
      </dsp:txXfrm>
    </dsp:sp>
    <dsp:sp modelId="{758849DB-4A43-4CC3-907C-2010433471FF}">
      <dsp:nvSpPr>
        <dsp:cNvPr id="0" name=""/>
        <dsp:cNvSpPr/>
      </dsp:nvSpPr>
      <dsp:spPr>
        <a:xfrm>
          <a:off x="2537440" y="1758426"/>
          <a:ext cx="2607131" cy="61708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Προδιάθεση για κατάγματα</a:t>
          </a:r>
          <a:endParaRPr lang="el-GR" sz="1800" b="1" kern="1200" dirty="0"/>
        </a:p>
      </dsp:txBody>
      <dsp:txXfrm>
        <a:off x="2537440" y="1758426"/>
        <a:ext cx="2607131" cy="61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829CD-B441-4CBE-86FD-96425ACEFA2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1FC0D-F53C-46FC-90B9-477E9FCE506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1FC0D-F53C-46FC-90B9-477E9FCE506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1FC0D-F53C-46FC-90B9-477E9FCE5066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AC89-B912-43F0-A14D-EA4E7E7D20FE}" type="datetimeFigureOut">
              <a:rPr lang="el-GR" smtClean="0"/>
              <a:pPr/>
              <a:t>8/4/2016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7B08-7B65-4A44-9230-DEBAFF2B4E5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ΟΣΤΕΟΠΟΡΩΣΗ</a:t>
            </a:r>
            <a:br>
              <a:rPr lang="el-GR" sz="2800" b="1" dirty="0" smtClean="0"/>
            </a:br>
            <a:r>
              <a:rPr lang="el-GR" sz="2800" b="1" dirty="0" smtClean="0"/>
              <a:t>Η θέση του ρευματολόγου στη θεραπεία </a:t>
            </a:r>
            <a:endParaRPr lang="el-GR" sz="28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00188"/>
          </a:xfrm>
        </p:spPr>
        <p:txBody>
          <a:bodyPr>
            <a:normAutofit/>
          </a:bodyPr>
          <a:lstStyle/>
          <a:p>
            <a:r>
              <a:rPr lang="el-GR" sz="2400" b="1" dirty="0" err="1" smtClean="0"/>
              <a:t>Παπαλόπουλος</a:t>
            </a:r>
            <a:r>
              <a:rPr lang="el-GR" sz="2400" b="1" dirty="0" smtClean="0"/>
              <a:t> Ιωάννης</a:t>
            </a:r>
          </a:p>
          <a:p>
            <a:r>
              <a:rPr lang="el-GR" sz="2000" b="1" dirty="0" smtClean="0"/>
              <a:t>Ειδικευόμενος ρευματολογικής κλινικής ΠΑΓΝΗ</a:t>
            </a:r>
          </a:p>
          <a:p>
            <a:r>
              <a:rPr lang="el-GR" sz="1800" b="1" dirty="0" smtClean="0"/>
              <a:t>Ηράκλειο, 9/4/2016</a:t>
            </a:r>
          </a:p>
          <a:p>
            <a:endParaRPr lang="el-G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483414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978775" y="5613423"/>
            <a:ext cx="1165525" cy="116552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t1.gstatic.com/images?q=tbn:ANd9GcRSx-WGClRy43dLBxBsGGhv7SXWWhGR0uMF4wpfyY55uyWOEyjum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b="22768"/>
          <a:stretch/>
        </p:blipFill>
        <p:spPr bwMode="auto">
          <a:xfrm>
            <a:off x="243631" y="5572139"/>
            <a:ext cx="1399411" cy="1071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ΟΠ και </a:t>
            </a:r>
            <a:r>
              <a:rPr lang="el-GR" sz="2400" b="1" dirty="0" err="1" smtClean="0">
                <a:solidFill>
                  <a:srgbClr val="C00000"/>
                </a:solidFill>
              </a:rPr>
              <a:t>αγκυλοποιητική</a:t>
            </a:r>
            <a:r>
              <a:rPr lang="el-GR" sz="2400" b="1" dirty="0" smtClean="0">
                <a:solidFill>
                  <a:srgbClr val="C00000"/>
                </a:solidFill>
              </a:rPr>
              <a:t> σπονδυλίτιδα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el-GR" b="1" dirty="0" smtClean="0"/>
              <a:t>Πιθανότητα σπονδυλικού κατάγματος μετά 10 χρόνια νόσου</a:t>
            </a:r>
            <a:r>
              <a:rPr lang="en-US" b="1" dirty="0" smtClean="0"/>
              <a:t>: </a:t>
            </a:r>
            <a:r>
              <a:rPr lang="en-US" sz="3600" b="1" dirty="0" smtClean="0">
                <a:solidFill>
                  <a:srgbClr val="C00000"/>
                </a:solidFill>
              </a:rPr>
              <a:t>10%!!!</a:t>
            </a:r>
          </a:p>
          <a:p>
            <a:pPr marL="342900" lvl="1"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/>
              <a:t>H </a:t>
            </a:r>
            <a:r>
              <a:rPr lang="el-GR" b="1" dirty="0" smtClean="0"/>
              <a:t>ΑΣ </a:t>
            </a:r>
            <a:r>
              <a:rPr lang="el-GR" b="1" dirty="0" smtClean="0">
                <a:solidFill>
                  <a:srgbClr val="C00000"/>
                </a:solidFill>
              </a:rPr>
              <a:t>ΔΕΝ αυξάνει </a:t>
            </a:r>
            <a:r>
              <a:rPr lang="el-GR" b="1" dirty="0" smtClean="0"/>
              <a:t>τον κίνδυνο για  μη σπονδυλικά κατάγματα</a:t>
            </a:r>
            <a:r>
              <a:rPr lang="en-US" b="1" dirty="0" smtClean="0"/>
              <a:t>.</a:t>
            </a:r>
            <a:endParaRPr lang="el-GR" b="1" dirty="0" smtClean="0"/>
          </a:p>
          <a:p>
            <a:pPr marL="342900" lvl="1" indent="-342900">
              <a:lnSpc>
                <a:spcPct val="170000"/>
              </a:lnSpc>
              <a:buFont typeface="Wingdings" pitchFamily="2" charset="2"/>
              <a:buChar char="Ø"/>
            </a:pPr>
            <a:r>
              <a:rPr lang="el-GR" b="1" dirty="0" smtClean="0"/>
              <a:t>Εκτίμηση ΟΠ ασθενών</a:t>
            </a:r>
            <a:r>
              <a:rPr lang="en-US" b="1" dirty="0" smtClean="0"/>
              <a:t> </a:t>
            </a:r>
            <a:r>
              <a:rPr lang="el-GR" b="1" dirty="0" smtClean="0"/>
              <a:t>με ΑΣ</a:t>
            </a:r>
          </a:p>
          <a:p>
            <a:pPr marL="742950" lvl="2" indent="-342900">
              <a:lnSpc>
                <a:spcPct val="170000"/>
              </a:lnSpc>
            </a:pPr>
            <a:r>
              <a:rPr lang="el-GR" sz="2800" b="1" dirty="0" smtClean="0"/>
              <a:t> χωρίς </a:t>
            </a:r>
            <a:r>
              <a:rPr lang="el-GR" sz="2800" b="1" dirty="0" err="1" smtClean="0"/>
              <a:t>συνδεσμόφυτα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C00000"/>
                </a:solidFill>
              </a:rPr>
              <a:t>DXA </a:t>
            </a:r>
            <a:r>
              <a:rPr lang="el-GR" sz="2800" b="1" dirty="0" smtClean="0">
                <a:solidFill>
                  <a:srgbClr val="C00000"/>
                </a:solidFill>
              </a:rPr>
              <a:t>ΟΜΣΣ/ ισχίου</a:t>
            </a:r>
          </a:p>
          <a:p>
            <a:pPr marL="742950" lvl="2" indent="-342900">
              <a:lnSpc>
                <a:spcPct val="170000"/>
              </a:lnSpc>
            </a:pPr>
            <a:r>
              <a:rPr lang="el-GR" sz="2800" b="1" dirty="0" smtClean="0"/>
              <a:t>Με </a:t>
            </a:r>
            <a:r>
              <a:rPr lang="el-GR" sz="2800" b="1" dirty="0" err="1" smtClean="0"/>
              <a:t>συνδεσμόφυτα</a:t>
            </a:r>
            <a:r>
              <a:rPr lang="en-US" sz="2800" b="1" dirty="0" smtClean="0">
                <a:solidFill>
                  <a:srgbClr val="C00000"/>
                </a:solidFill>
              </a:rPr>
              <a:t>: DXA </a:t>
            </a:r>
            <a:r>
              <a:rPr lang="el-GR" sz="2800" b="1" dirty="0" smtClean="0">
                <a:solidFill>
                  <a:srgbClr val="C00000"/>
                </a:solidFill>
              </a:rPr>
              <a:t>ισχίου </a:t>
            </a:r>
            <a:r>
              <a:rPr lang="el-GR" sz="2800" b="1" dirty="0" smtClean="0"/>
              <a:t>και</a:t>
            </a:r>
            <a:r>
              <a:rPr lang="en-US" sz="2800" b="1" dirty="0" smtClean="0"/>
              <a:t> </a:t>
            </a:r>
            <a:r>
              <a:rPr lang="el-GR" sz="2800" b="1" dirty="0" smtClean="0"/>
              <a:t>ίσως </a:t>
            </a:r>
            <a:r>
              <a:rPr lang="en-US" sz="2800" b="1" dirty="0" smtClean="0"/>
              <a:t>QCT </a:t>
            </a:r>
            <a:r>
              <a:rPr lang="el-GR" sz="2800" b="1" dirty="0" smtClean="0"/>
              <a:t>ΟΜΣΣ</a:t>
            </a:r>
          </a:p>
          <a:p>
            <a:pPr marL="342900" lvl="1" indent="-342900">
              <a:buFont typeface="Wingdings" pitchFamily="2" charset="2"/>
              <a:buChar char="Ø"/>
            </a:pPr>
            <a:endParaRPr lang="en-US" sz="2400" b="1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400" b="1" dirty="0" smtClean="0"/>
          </a:p>
          <a:p>
            <a:pPr marL="342900" lvl="1" indent="-342900">
              <a:buNone/>
            </a:pPr>
            <a:endParaRPr lang="el-GR" sz="2400" b="1" dirty="0" smtClean="0">
              <a:solidFill>
                <a:srgbClr val="C00000"/>
              </a:solidFill>
            </a:endParaRPr>
          </a:p>
          <a:p>
            <a:pPr marL="342900" lvl="1" indent="-342900">
              <a:buNone/>
            </a:pPr>
            <a:endParaRPr lang="en-US" sz="2400" b="1" dirty="0" smtClean="0"/>
          </a:p>
          <a:p>
            <a:pPr marL="342900" lvl="1" indent="-342900"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286380" y="607220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Davey-</a:t>
            </a:r>
            <a:r>
              <a:rPr lang="en-US" sz="1200" dirty="0" err="1" smtClean="0"/>
              <a:t>Ranasinghe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Curr</a:t>
            </a:r>
            <a:r>
              <a:rPr lang="en-US" sz="1200" dirty="0" smtClean="0"/>
              <a:t> opinion Rheum 2013</a:t>
            </a:r>
            <a:endParaRPr lang="el-GR" sz="1200" dirty="0" smtClean="0"/>
          </a:p>
          <a:p>
            <a:r>
              <a:rPr lang="en-US" sz="1200" dirty="0" err="1" smtClean="0"/>
              <a:t>Mandl</a:t>
            </a:r>
            <a:r>
              <a:rPr lang="en-US" sz="1200" dirty="0" smtClean="0"/>
              <a:t> et al., ARD 2015</a:t>
            </a:r>
            <a:endParaRPr lang="el-GR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357694"/>
            <a:ext cx="2357433" cy="235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ΟΠ και ΣΕΛ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Αυξημένη επίπτωση ΟΠ </a:t>
            </a:r>
            <a:r>
              <a:rPr lang="el-GR" sz="2400" b="1" dirty="0" smtClean="0">
                <a:solidFill>
                  <a:srgbClr val="C00000"/>
                </a:solidFill>
              </a:rPr>
              <a:t>(1,4-68%)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Παράγοντες που συνδράμουν</a:t>
            </a:r>
            <a:r>
              <a:rPr lang="en-US" sz="2400" dirty="0" smtClean="0"/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el-GR" sz="2000" b="1" dirty="0" smtClean="0"/>
              <a:t>Φωτοευαισθησία                </a:t>
            </a:r>
            <a:r>
              <a:rPr lang="el-GR" sz="2000" dirty="0" smtClean="0"/>
              <a:t>   </a:t>
            </a:r>
            <a:r>
              <a:rPr lang="el-GR" sz="2000" b="1" dirty="0" smtClean="0"/>
              <a:t>Ανεπάρκεια </a:t>
            </a:r>
            <a:r>
              <a:rPr lang="en-US" sz="2000" b="1" dirty="0" err="1" smtClean="0"/>
              <a:t>Vit</a:t>
            </a:r>
            <a:r>
              <a:rPr lang="en-US" sz="2000" b="1" dirty="0" smtClean="0"/>
              <a:t> D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/>
              <a:t>XNA, </a:t>
            </a:r>
            <a:r>
              <a:rPr lang="el-GR" sz="2000" b="1" dirty="0" smtClean="0"/>
              <a:t>2οπαθής </a:t>
            </a:r>
            <a:r>
              <a:rPr lang="el-GR" sz="2000" b="1" dirty="0" err="1" smtClean="0"/>
              <a:t>υπερπαραθυρεοειδισμός</a:t>
            </a:r>
            <a:endParaRPr lang="el-GR" sz="2000" b="1" dirty="0" smtClean="0"/>
          </a:p>
          <a:p>
            <a:pPr lvl="1">
              <a:buFont typeface="Wingdings" pitchFamily="2" charset="2"/>
              <a:buChar char="ü"/>
            </a:pPr>
            <a:r>
              <a:rPr lang="el-GR" sz="2000" b="1" dirty="0" smtClean="0"/>
              <a:t>Συστηματική φλεγμονή / </a:t>
            </a:r>
            <a:r>
              <a:rPr lang="el-GR" sz="2000" b="1" dirty="0" err="1" smtClean="0"/>
              <a:t>κυτοκίνες</a:t>
            </a:r>
            <a:endParaRPr lang="el-GR" sz="2000" b="1" dirty="0" smtClean="0"/>
          </a:p>
          <a:p>
            <a:pPr lvl="1">
              <a:buFont typeface="Wingdings" pitchFamily="2" charset="2"/>
              <a:buChar char="ü"/>
            </a:pPr>
            <a:r>
              <a:rPr lang="el-GR" sz="2000" b="1" dirty="0" smtClean="0"/>
              <a:t>Περιορισμός λειτουργικότητας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λόγω αρθρίτιδας</a:t>
            </a:r>
          </a:p>
          <a:p>
            <a:pPr lvl="1">
              <a:buFont typeface="Wingdings" pitchFamily="2" charset="2"/>
              <a:buChar char="ü"/>
            </a:pPr>
            <a:r>
              <a:rPr lang="el-GR" sz="2000" b="1" dirty="0" smtClean="0"/>
              <a:t>Φάρμακα ( στεροειδή, </a:t>
            </a:r>
            <a:r>
              <a:rPr lang="el-GR" sz="2000" b="1" dirty="0" err="1" smtClean="0"/>
              <a:t>κυκλοσπορίνη</a:t>
            </a:r>
            <a:r>
              <a:rPr lang="el-GR" sz="2000" b="1" dirty="0" smtClean="0"/>
              <a:t>, ηπαρίνη, αντιεπιληπτικά)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X2 </a:t>
            </a:r>
            <a:r>
              <a:rPr lang="el-GR" sz="2400" b="1" dirty="0" err="1" smtClean="0">
                <a:solidFill>
                  <a:srgbClr val="C00000"/>
                </a:solidFill>
              </a:rPr>
              <a:t>καταγματικός</a:t>
            </a:r>
            <a:r>
              <a:rPr lang="el-GR" sz="2400" b="1" dirty="0" smtClean="0">
                <a:solidFill>
                  <a:srgbClr val="C00000"/>
                </a:solidFill>
              </a:rPr>
              <a:t> κίνδυνος!!!</a:t>
            </a:r>
            <a:endParaRPr lang="el-GR" sz="2400" dirty="0"/>
          </a:p>
        </p:txBody>
      </p:sp>
      <p:sp>
        <p:nvSpPr>
          <p:cNvPr id="4" name="3 - Δεξιό βέλος"/>
          <p:cNvSpPr/>
          <p:nvPr/>
        </p:nvSpPr>
        <p:spPr>
          <a:xfrm>
            <a:off x="3357554" y="2571744"/>
            <a:ext cx="785818" cy="21431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57818" y="621508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Wang et al., </a:t>
            </a:r>
            <a:r>
              <a:rPr lang="en-US" sz="1200" dirty="0" err="1" smtClean="0"/>
              <a:t>Osteroporos</a:t>
            </a:r>
            <a:r>
              <a:rPr lang="en-US" sz="1200" dirty="0" smtClean="0"/>
              <a:t> Int., April 2016</a:t>
            </a:r>
          </a:p>
          <a:p>
            <a:r>
              <a:rPr lang="en-US" sz="1200" dirty="0" smtClean="0"/>
              <a:t>Carrasco et al. IMAJ 2009</a:t>
            </a:r>
          </a:p>
          <a:p>
            <a:r>
              <a:rPr lang="en-US" sz="1200" dirty="0" err="1" smtClean="0"/>
              <a:t>Bultink</a:t>
            </a:r>
            <a:r>
              <a:rPr lang="en-US" sz="1200" dirty="0" smtClean="0"/>
              <a:t> et al. Arthritis Care Res 2012</a:t>
            </a:r>
            <a:endParaRPr lang="el-G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48680"/>
            <a:ext cx="1960735" cy="28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ΟΠ σε άλλα ρευματολογικά νοσήματα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Συστηματική Σκληροδερμία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Επίπτωση 22%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Χαμηλό </a:t>
            </a:r>
            <a:r>
              <a:rPr lang="en-US" sz="2000" b="1" dirty="0" smtClean="0"/>
              <a:t>BMI</a:t>
            </a: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Μείωση δραστηριότητας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err="1" smtClean="0">
                <a:solidFill>
                  <a:srgbClr val="0070C0"/>
                </a:solidFill>
              </a:rPr>
              <a:t>Δυσαπορρόφηση</a:t>
            </a:r>
            <a:endParaRPr lang="el-GR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ΧΝΑ</a:t>
            </a:r>
            <a:endParaRPr lang="el-GR" sz="2000" b="1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C00000"/>
                </a:solidFill>
              </a:rPr>
              <a:t>Γιγαντοκυτταρική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err="1" smtClean="0">
                <a:solidFill>
                  <a:srgbClr val="C00000"/>
                </a:solidFill>
              </a:rPr>
              <a:t>αρτηριίτιδα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Επίπτωση 6%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Συστηματική φλεγμονή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0070C0"/>
                </a:solidFill>
              </a:rPr>
              <a:t>Μακροχρόνια  (2 έτη )χρήση στεροειδών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516216" y="64533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Maruotti</a:t>
            </a:r>
            <a:r>
              <a:rPr lang="en-US" sz="1200" dirty="0" smtClean="0"/>
              <a:t>, </a:t>
            </a:r>
            <a:r>
              <a:rPr lang="en-US" sz="1200" dirty="0" err="1" smtClean="0"/>
              <a:t>Reumatismo</a:t>
            </a:r>
            <a:r>
              <a:rPr lang="en-US" sz="1200" dirty="0" smtClean="0"/>
              <a:t> 2014</a:t>
            </a:r>
            <a:endParaRPr lang="el-GR" sz="1200" dirty="0" smtClean="0"/>
          </a:p>
          <a:p>
            <a:r>
              <a:rPr lang="en-US" sz="1200" dirty="0" smtClean="0"/>
              <a:t>Petri et al. Arthritis Care Res 2015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Θεραπεία: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000" b="1" dirty="0" smtClean="0"/>
              <a:t>Απουσία ξεχωριστών αλγορίθμων  για χρήση των εγκεκριμένων φαρμάκων στα ρευματολογικά νοσήματα.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000" b="1" dirty="0" smtClean="0"/>
              <a:t>Δεδομένα για αποτελεσματικότητα  </a:t>
            </a:r>
            <a:r>
              <a:rPr lang="el-GR" sz="2000" b="1" dirty="0" smtClean="0">
                <a:solidFill>
                  <a:srgbClr val="C00000"/>
                </a:solidFill>
              </a:rPr>
              <a:t>ΜΟΝΟ για </a:t>
            </a:r>
            <a:r>
              <a:rPr lang="el-GR" sz="2000" b="1" dirty="0" err="1" smtClean="0">
                <a:solidFill>
                  <a:srgbClr val="C00000"/>
                </a:solidFill>
              </a:rPr>
              <a:t>διφωσφονικά</a:t>
            </a:r>
            <a:r>
              <a:rPr lang="el-GR" sz="2000" b="1" dirty="0" smtClean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ü"/>
            </a:pPr>
            <a:r>
              <a:rPr lang="el-GR" sz="1600" b="1" dirty="0" smtClean="0"/>
              <a:t>Πρόληψη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ü"/>
            </a:pPr>
            <a:r>
              <a:rPr lang="el-GR" sz="1600" b="1" dirty="0" smtClean="0"/>
              <a:t>Θεραπεία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ü"/>
            </a:pPr>
            <a:r>
              <a:rPr lang="el-GR" sz="1600" b="1" dirty="0" smtClean="0"/>
              <a:t>Μείωση # Σ.Σ.</a:t>
            </a:r>
            <a:r>
              <a:rPr lang="en-US" sz="1600" b="1" dirty="0" smtClean="0"/>
              <a:t> (RR: O,61)</a:t>
            </a:r>
            <a:endParaRPr lang="el-GR" sz="1600" b="1" dirty="0" smtClean="0"/>
          </a:p>
          <a:p>
            <a:pPr lvl="1">
              <a:lnSpc>
                <a:spcPct val="160000"/>
              </a:lnSpc>
              <a:buFont typeface="Wingdings" pitchFamily="2" charset="2"/>
              <a:buChar char="ü"/>
            </a:pPr>
            <a:r>
              <a:rPr lang="el-GR" sz="1600" b="1" dirty="0" smtClean="0"/>
              <a:t>Όχι ισχυρά δεδομένα για πρόληψη μη σπονδυλικών #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000" b="1" dirty="0" smtClean="0"/>
              <a:t>Τα περισσότερα </a:t>
            </a:r>
            <a:r>
              <a:rPr lang="en-US" sz="2000" b="1" dirty="0" smtClean="0"/>
              <a:t>data </a:t>
            </a:r>
            <a:r>
              <a:rPr lang="el-GR" sz="2000" b="1" dirty="0" smtClean="0"/>
              <a:t>και συστάσεις αφορούν ειδικά στην </a:t>
            </a:r>
            <a:r>
              <a:rPr lang="en-US" sz="2000" b="1" dirty="0" smtClean="0"/>
              <a:t>GIOP</a:t>
            </a:r>
            <a:r>
              <a:rPr lang="el-GR" sz="2000" b="1" dirty="0" smtClean="0"/>
              <a:t>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148064" y="6597352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Feng</a:t>
            </a:r>
            <a:r>
              <a:rPr lang="en-US" sz="1200" dirty="0" smtClean="0"/>
              <a:t> et al. PLOS ONE, 2013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 Οστική απώλεια: Αναστέλλεται από τη θεραπεία με βιολογικούς παράγοντες;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Διατήρηση </a:t>
            </a:r>
            <a:r>
              <a:rPr lang="en-US" sz="2000" b="1" dirty="0" smtClean="0"/>
              <a:t>BMD</a:t>
            </a:r>
            <a:r>
              <a:rPr lang="el-GR" sz="2000" b="1" dirty="0" smtClean="0"/>
              <a:t> σε μελέτες  με </a:t>
            </a:r>
            <a:r>
              <a:rPr lang="en-US" sz="2000" b="1" dirty="0" smtClean="0"/>
              <a:t>TNF</a:t>
            </a:r>
            <a:r>
              <a:rPr lang="el-GR" sz="2000" b="1" dirty="0" smtClean="0"/>
              <a:t> </a:t>
            </a:r>
            <a:r>
              <a:rPr lang="en-US" sz="2000" b="1" dirty="0" smtClean="0"/>
              <a:t>inhibitors  (</a:t>
            </a:r>
            <a:r>
              <a:rPr lang="en-US" sz="2000" b="1" dirty="0" err="1" smtClean="0"/>
              <a:t>Infliximab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Adalimumab</a:t>
            </a:r>
            <a:r>
              <a:rPr lang="en-US" sz="2000" b="1" dirty="0" smtClean="0"/>
              <a:t>) </a:t>
            </a:r>
            <a:r>
              <a:rPr lang="el-GR" sz="2000" b="1" dirty="0" smtClean="0"/>
              <a:t> ασθενών με ΡΑ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Καταστολή συστηματικής φλεγμονής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Απευθείας δράση του φαρμάκου στον οστικό μεταβολισμό</a:t>
            </a:r>
            <a:r>
              <a:rPr lang="en-US" sz="2800" b="1" dirty="0" smtClean="0">
                <a:solidFill>
                  <a:srgbClr val="C00000"/>
                </a:solidFill>
              </a:rPr>
              <a:t>???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dirty="0" smtClean="0"/>
              <a:t>No data </a:t>
            </a:r>
            <a:r>
              <a:rPr lang="el-GR" sz="2000" b="1" dirty="0" smtClean="0"/>
              <a:t>για επίδραση στον </a:t>
            </a:r>
            <a:r>
              <a:rPr lang="el-GR" sz="2000" b="1" dirty="0" err="1" smtClean="0"/>
              <a:t>καταγματικό</a:t>
            </a:r>
            <a:r>
              <a:rPr lang="el-GR" sz="2000" b="1" dirty="0" smtClean="0"/>
              <a:t> κίνδυνο</a:t>
            </a:r>
            <a:endParaRPr lang="en-US" sz="2000" b="1" dirty="0" smtClean="0"/>
          </a:p>
          <a:p>
            <a:pPr>
              <a:lnSpc>
                <a:spcPct val="150000"/>
              </a:lnSpc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572000" y="630932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Krieckaert</a:t>
            </a:r>
            <a:r>
              <a:rPr lang="en-US" sz="1200" dirty="0" smtClean="0"/>
              <a:t> et al.  </a:t>
            </a:r>
            <a:r>
              <a:rPr lang="en-US" sz="1200" dirty="0" err="1" smtClean="0"/>
              <a:t>Ther</a:t>
            </a:r>
            <a:r>
              <a:rPr lang="en-US" sz="1200" dirty="0" smtClean="0"/>
              <a:t> Adv </a:t>
            </a:r>
            <a:r>
              <a:rPr lang="en-US" sz="1200" dirty="0" err="1" smtClean="0"/>
              <a:t>Musculoskel</a:t>
            </a:r>
            <a:r>
              <a:rPr lang="en-US" sz="1200" dirty="0" smtClean="0"/>
              <a:t> </a:t>
            </a:r>
            <a:r>
              <a:rPr lang="en-US" sz="1200" dirty="0" err="1" smtClean="0"/>
              <a:t>Dis</a:t>
            </a:r>
            <a:r>
              <a:rPr lang="en-US" sz="1200" dirty="0" smtClean="0"/>
              <a:t>, 2012</a:t>
            </a:r>
          </a:p>
          <a:p>
            <a:r>
              <a:rPr lang="en-US" sz="1200" dirty="0" err="1" smtClean="0"/>
              <a:t>Corrado</a:t>
            </a:r>
            <a:r>
              <a:rPr lang="en-US" sz="1200" dirty="0" smtClean="0"/>
              <a:t>  et al. Clinical and Developmental Immunology, 2013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Δόκιμη η </a:t>
            </a:r>
            <a:r>
              <a:rPr lang="el-GR" sz="2400" b="1" dirty="0" err="1" smtClean="0">
                <a:solidFill>
                  <a:srgbClr val="C00000"/>
                </a:solidFill>
              </a:rPr>
              <a:t>συγχορήγηση</a:t>
            </a:r>
            <a:r>
              <a:rPr lang="el-GR" sz="2400" b="1" dirty="0" smtClean="0">
                <a:solidFill>
                  <a:srgbClr val="C00000"/>
                </a:solidFill>
              </a:rPr>
              <a:t> βιολογικών και </a:t>
            </a:r>
            <a:r>
              <a:rPr lang="en-US" sz="2400" b="1" dirty="0" err="1" smtClean="0">
                <a:solidFill>
                  <a:srgbClr val="C00000"/>
                </a:solidFill>
              </a:rPr>
              <a:t>Denosumab</a:t>
            </a:r>
            <a:r>
              <a:rPr lang="en-US" sz="2400" b="1" dirty="0" smtClean="0">
                <a:solidFill>
                  <a:srgbClr val="C00000"/>
                </a:solidFill>
              </a:rPr>
              <a:t>???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8"/>
            <a:ext cx="4824921" cy="33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010317" cy="180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61248"/>
            <a:ext cx="3851920" cy="71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Άξονες ομιλίας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</a:rPr>
              <a:t>ΟΠ και ρευματολογικά νοσήματα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Επίπτωση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err="1" smtClean="0">
                <a:solidFill>
                  <a:schemeClr val="bg1">
                    <a:lumMod val="50000"/>
                  </a:schemeClr>
                </a:solidFill>
              </a:rPr>
              <a:t>Προδιαθεσικοί</a:t>
            </a:r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 παράγοντες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Θεραπεία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400" b="1" dirty="0" smtClean="0"/>
              <a:t>ΟΠ σχετιζόμενη με </a:t>
            </a:r>
            <a:r>
              <a:rPr lang="el-GR" sz="2400" b="1" dirty="0" err="1" smtClean="0"/>
              <a:t>γλυκοκορτικοειδή</a:t>
            </a:r>
            <a:r>
              <a:rPr lang="el-GR" sz="2400" b="1" dirty="0" smtClean="0"/>
              <a:t> ( </a:t>
            </a:r>
            <a:r>
              <a:rPr lang="en-US" sz="2400" b="1" dirty="0" smtClean="0"/>
              <a:t>GIOP )</a:t>
            </a:r>
            <a:r>
              <a:rPr lang="el-GR" sz="2400" b="1" dirty="0" smtClean="0"/>
              <a:t> 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err="1" smtClean="0"/>
              <a:t>Παθοφυσιολογία</a:t>
            </a:r>
            <a:endParaRPr lang="el-GR" sz="2000" b="1" dirty="0" smtClean="0"/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Θεραπεία: Πότε, πώς , για πόσο</a:t>
            </a:r>
            <a:endParaRPr lang="en-US" sz="2000" b="1" dirty="0" smtClean="0"/>
          </a:p>
          <a:p>
            <a:pPr>
              <a:lnSpc>
                <a:spcPct val="200000"/>
              </a:lnSpc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  </a:t>
            </a:r>
            <a:r>
              <a:rPr lang="el-GR" sz="2400" b="1" dirty="0" smtClean="0">
                <a:solidFill>
                  <a:srgbClr val="C00000"/>
                </a:solidFill>
              </a:rPr>
              <a:t>Επιδημιολογία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Συχνότερο αίτιο 2οπαθούς ΟΠ ( </a:t>
            </a:r>
            <a:r>
              <a:rPr lang="el-GR" sz="2000" b="1" dirty="0" smtClean="0">
                <a:solidFill>
                  <a:srgbClr val="C00000"/>
                </a:solidFill>
              </a:rPr>
              <a:t>26% </a:t>
            </a:r>
            <a:r>
              <a:rPr lang="el-GR" sz="2000" b="1" dirty="0" smtClean="0"/>
              <a:t>ενηλίκων που λαμβάνουν </a:t>
            </a:r>
            <a:r>
              <a:rPr lang="en-US" sz="2000" b="1" dirty="0" smtClean="0"/>
              <a:t>GCs)</a:t>
            </a:r>
            <a:endParaRPr lang="el-GR" sz="20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Συσχέτιση  με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 μακροχρόνια, </a:t>
            </a:r>
            <a:r>
              <a:rPr lang="en-US" sz="2000" b="1" dirty="0" smtClean="0"/>
              <a:t>per </a:t>
            </a:r>
            <a:r>
              <a:rPr lang="en-US" sz="2000" b="1" dirty="0" err="1" smtClean="0"/>
              <a:t>os</a:t>
            </a:r>
            <a:r>
              <a:rPr lang="en-US" sz="2000" b="1" dirty="0" smtClean="0"/>
              <a:t> </a:t>
            </a:r>
            <a:r>
              <a:rPr lang="el-GR" sz="2000" b="1" dirty="0" smtClean="0"/>
              <a:t>χορήγηση </a:t>
            </a:r>
            <a:r>
              <a:rPr lang="en-US" sz="2000" b="1" dirty="0" smtClean="0"/>
              <a:t>GCs</a:t>
            </a:r>
            <a:r>
              <a:rPr lang="el-GR" sz="2000" b="1" dirty="0" smtClean="0"/>
              <a:t>  </a:t>
            </a:r>
            <a:r>
              <a:rPr lang="en-US" sz="2000" b="1" dirty="0" smtClean="0"/>
              <a:t>( 3 </a:t>
            </a:r>
            <a:r>
              <a:rPr lang="el-GR" sz="2000" b="1" dirty="0" smtClean="0"/>
              <a:t>μήνες 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 ημερήσια δόση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 μερικώς με την αθροιστική δόση</a:t>
            </a:r>
            <a:endParaRPr lang="en-US" sz="20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004048" y="621166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Gudbjornsson</a:t>
            </a:r>
            <a:r>
              <a:rPr lang="en-US" sz="1200" dirty="0" smtClean="0"/>
              <a:t> et al. ARD 2002</a:t>
            </a:r>
          </a:p>
          <a:p>
            <a:r>
              <a:rPr lang="en-US" sz="1200" dirty="0" smtClean="0"/>
              <a:t>Van </a:t>
            </a:r>
            <a:r>
              <a:rPr lang="en-US" sz="1200" dirty="0" err="1" smtClean="0"/>
              <a:t>Staa</a:t>
            </a:r>
            <a:r>
              <a:rPr lang="en-US" sz="1200" dirty="0" smtClean="0"/>
              <a:t>  </a:t>
            </a:r>
            <a:r>
              <a:rPr lang="en-US" sz="1200" dirty="0" err="1" smtClean="0"/>
              <a:t>etal.Osteopor</a:t>
            </a:r>
            <a:r>
              <a:rPr lang="en-US" sz="1200" dirty="0" smtClean="0"/>
              <a:t> Int. 2002</a:t>
            </a:r>
          </a:p>
          <a:p>
            <a:r>
              <a:rPr lang="en-US" sz="1200" dirty="0" smtClean="0"/>
              <a:t>Van </a:t>
            </a:r>
            <a:r>
              <a:rPr lang="en-US" sz="1200" dirty="0" err="1" smtClean="0"/>
              <a:t>Staa</a:t>
            </a:r>
            <a:r>
              <a:rPr lang="en-US" sz="1200" dirty="0" smtClean="0"/>
              <a:t> et al., Rheumatology 2000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  </a:t>
            </a:r>
            <a:r>
              <a:rPr lang="el-GR" sz="2400" b="1" dirty="0" smtClean="0">
                <a:solidFill>
                  <a:srgbClr val="C00000"/>
                </a:solidFill>
              </a:rPr>
              <a:t>Επιδημιολογία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Μακροχρόνια χορήγηση </a:t>
            </a:r>
            <a:r>
              <a:rPr lang="en-US" sz="2000" b="1" dirty="0" smtClean="0"/>
              <a:t>GCs</a:t>
            </a:r>
            <a:r>
              <a:rPr lang="el-GR" sz="2000" b="1" dirty="0" smtClean="0"/>
              <a:t> οδηγεί σε </a:t>
            </a:r>
            <a:r>
              <a:rPr lang="el-GR" sz="2000" b="1" dirty="0" err="1" smtClean="0"/>
              <a:t>οστεοπορωτικό</a:t>
            </a:r>
            <a:r>
              <a:rPr lang="el-GR" sz="2000" b="1" dirty="0" smtClean="0"/>
              <a:t> κάταγμα σε </a:t>
            </a:r>
            <a:r>
              <a:rPr lang="el-GR" sz="2800" b="1" dirty="0" smtClean="0">
                <a:solidFill>
                  <a:srgbClr val="C00000"/>
                </a:solidFill>
              </a:rPr>
              <a:t>30-50%</a:t>
            </a:r>
            <a:r>
              <a:rPr lang="el-GR" sz="2800" b="1" dirty="0" smtClean="0"/>
              <a:t> </a:t>
            </a:r>
            <a:r>
              <a:rPr lang="el-GR" sz="2000" b="1" dirty="0" smtClean="0"/>
              <a:t>των ενηλίκων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800" b="1" dirty="0" smtClean="0">
                <a:solidFill>
                  <a:srgbClr val="C00000"/>
                </a:solidFill>
              </a:rPr>
              <a:t>Χ2-Χ4 </a:t>
            </a:r>
            <a:r>
              <a:rPr lang="el-GR" sz="2000" b="1" dirty="0" smtClean="0"/>
              <a:t>αύξηση κινδύνου για σπονδυλικό #, </a:t>
            </a:r>
            <a:r>
              <a:rPr lang="el-GR" sz="2800" b="1" dirty="0" smtClean="0">
                <a:solidFill>
                  <a:srgbClr val="C00000"/>
                </a:solidFill>
              </a:rPr>
              <a:t>Χ2</a:t>
            </a:r>
            <a:r>
              <a:rPr lang="en-US" sz="2000" b="1" dirty="0" smtClean="0"/>
              <a:t> </a:t>
            </a:r>
            <a:r>
              <a:rPr lang="el-GR" sz="2000" b="1" dirty="0" smtClean="0"/>
              <a:t>για # ισχίου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Πρώιμη, ταχεία απώλεια οστού από  την έναρξη </a:t>
            </a:r>
            <a:r>
              <a:rPr lang="en-US" sz="2000" b="1" dirty="0" smtClean="0"/>
              <a:t>GCs</a:t>
            </a:r>
            <a:r>
              <a:rPr lang="el-GR" sz="2000" b="1" dirty="0" smtClean="0"/>
              <a:t> και αύξηση κινδύνου κατάγματος στους 3-6 μήνες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l-GR" sz="20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220072" y="64533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Canalis</a:t>
            </a:r>
            <a:r>
              <a:rPr lang="en-US" sz="1200" dirty="0" smtClean="0"/>
              <a:t> et al. Osteoporosis Int. 2007</a:t>
            </a:r>
          </a:p>
          <a:p>
            <a:r>
              <a:rPr lang="en-US" sz="1200" dirty="0" smtClean="0"/>
              <a:t> Van </a:t>
            </a:r>
            <a:r>
              <a:rPr lang="en-US" sz="1200" dirty="0" err="1" smtClean="0"/>
              <a:t>Staa</a:t>
            </a:r>
            <a:r>
              <a:rPr lang="en-US" sz="1200" dirty="0" smtClean="0"/>
              <a:t> et al. J Bone Miner Res 2000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 </a:t>
            </a:r>
            <a:r>
              <a:rPr lang="el-GR" sz="2400" b="1" dirty="0" err="1" smtClean="0">
                <a:solidFill>
                  <a:srgbClr val="C00000"/>
                </a:solidFill>
              </a:rPr>
              <a:t>Παθοφυσιολογία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0070C0"/>
                </a:solidFill>
              </a:rPr>
              <a:t>Μειωμένη οστική παραγωγή!!! </a:t>
            </a:r>
            <a:r>
              <a:rPr lang="el-GR" sz="1400" b="1" dirty="0" smtClean="0"/>
              <a:t>( βασική διαφορά με </a:t>
            </a:r>
            <a:r>
              <a:rPr lang="el-GR" sz="1400" b="1" dirty="0" err="1" smtClean="0"/>
              <a:t>μετεμμηνοπαυσιακή</a:t>
            </a:r>
            <a:r>
              <a:rPr lang="el-GR" sz="1400" b="1" dirty="0" smtClean="0"/>
              <a:t> ΟΠ )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err="1" smtClean="0"/>
              <a:t>Υπερέκφραση</a:t>
            </a:r>
            <a:r>
              <a:rPr lang="el-GR" sz="2000" b="1" dirty="0" smtClean="0"/>
              <a:t> </a:t>
            </a:r>
            <a:r>
              <a:rPr lang="en-US" sz="2000" b="1" dirty="0" smtClean="0"/>
              <a:t>DKK1, </a:t>
            </a:r>
            <a:r>
              <a:rPr lang="en-US" sz="2000" b="1" dirty="0" err="1" smtClean="0"/>
              <a:t>Sclerostin</a:t>
            </a:r>
            <a:r>
              <a:rPr lang="en-US" sz="2000" b="1" dirty="0" smtClean="0"/>
              <a:t>                     </a:t>
            </a:r>
            <a:r>
              <a:rPr lang="el-GR" sz="2000" b="1" dirty="0" smtClean="0"/>
              <a:t>Αναστολή </a:t>
            </a:r>
            <a:r>
              <a:rPr lang="en-US" sz="2000" b="1" dirty="0" err="1" smtClean="0"/>
              <a:t>Wnt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signalling</a:t>
            </a:r>
            <a:r>
              <a:rPr lang="en-US" sz="2000" b="1" dirty="0" smtClean="0"/>
              <a:t> pathway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Διαφοροποίηση </a:t>
            </a:r>
            <a:r>
              <a:rPr lang="el-GR" sz="2000" b="1" dirty="0" err="1" smtClean="0"/>
              <a:t>μεσεγχυματικών</a:t>
            </a:r>
            <a:r>
              <a:rPr lang="el-GR" sz="2000" b="1" dirty="0" smtClean="0"/>
              <a:t> κυττάρων προς μονοπάτι </a:t>
            </a:r>
            <a:r>
              <a:rPr lang="el-GR" sz="2000" b="1" dirty="0" err="1" smtClean="0"/>
              <a:t>αντιποκυττάρων</a:t>
            </a:r>
            <a:r>
              <a:rPr lang="el-GR" sz="2000" b="1" dirty="0" smtClean="0"/>
              <a:t>, μειώνοντας την παραγωγή οστεοβλαστών</a:t>
            </a:r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Επαγωγή </a:t>
            </a:r>
            <a:r>
              <a:rPr lang="el-GR" sz="2000" b="1" dirty="0" err="1" smtClean="0">
                <a:solidFill>
                  <a:srgbClr val="0070C0"/>
                </a:solidFill>
              </a:rPr>
              <a:t>οστεοκλαστογένεσης</a:t>
            </a:r>
            <a:r>
              <a:rPr lang="el-GR" sz="20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   </a:t>
            </a:r>
            <a:r>
              <a:rPr lang="en-US" sz="2000" b="1" dirty="0" smtClean="0"/>
              <a:t>RANK </a:t>
            </a:r>
            <a:r>
              <a:rPr lang="en-US" sz="2000" b="1" dirty="0" err="1" smtClean="0"/>
              <a:t>ligand</a:t>
            </a:r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    OPG</a:t>
            </a:r>
          </a:p>
          <a:p>
            <a:pPr>
              <a:buFont typeface="Wingdings" pitchFamily="2" charset="2"/>
              <a:buChar char="ü"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Έμμεση δράση στεροειδών στο </a:t>
            </a:r>
            <a:r>
              <a:rPr lang="el-GR" sz="2000" b="1" dirty="0" err="1" smtClean="0">
                <a:solidFill>
                  <a:srgbClr val="0070C0"/>
                </a:solidFill>
              </a:rPr>
              <a:t>μυικό</a:t>
            </a:r>
            <a:r>
              <a:rPr lang="el-GR" sz="2000" b="1" dirty="0" smtClean="0">
                <a:solidFill>
                  <a:srgbClr val="0070C0"/>
                </a:solidFill>
              </a:rPr>
              <a:t> σύστημα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err="1" smtClean="0"/>
              <a:t>Μυική</a:t>
            </a:r>
            <a:r>
              <a:rPr lang="el-GR" sz="2000" b="1" dirty="0" smtClean="0"/>
              <a:t> αδυναμία / ατροφία                     Κίνδυνος πτώσεων!</a:t>
            </a:r>
          </a:p>
          <a:p>
            <a:pPr>
              <a:buNone/>
            </a:pPr>
            <a:endParaRPr lang="el-GR" sz="2000" b="1" dirty="0"/>
          </a:p>
        </p:txBody>
      </p:sp>
      <p:sp>
        <p:nvSpPr>
          <p:cNvPr id="4" name="3 - Δεξιό βέλος"/>
          <p:cNvSpPr/>
          <p:nvPr/>
        </p:nvSpPr>
        <p:spPr>
          <a:xfrm>
            <a:off x="4355976" y="2204864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επάνω"/>
          <p:cNvSpPr/>
          <p:nvPr/>
        </p:nvSpPr>
        <p:spPr>
          <a:xfrm>
            <a:off x="827584" y="4149080"/>
            <a:ext cx="72008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899592" y="450912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3995936" y="5733256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4788024" y="6453336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Rizzoli and </a:t>
            </a:r>
            <a:r>
              <a:rPr lang="en-US" sz="1200" dirty="0" err="1" smtClean="0"/>
              <a:t>Biver</a:t>
            </a:r>
            <a:r>
              <a:rPr lang="en-US" sz="1200" dirty="0" smtClean="0"/>
              <a:t>, Nat Rev 2014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endParaRPr lang="el-GR" sz="2000" b="1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endParaRPr lang="el-GR" sz="2000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endParaRPr lang="el-GR" sz="2000" dirty="0" smtClean="0"/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000" dirty="0" smtClean="0"/>
              <a:t>Σημαντικό αίτιο νοσηρότητας – θνητότητας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400" b="1" dirty="0" smtClean="0"/>
              <a:t>Πρωτοπαθής</a:t>
            </a:r>
            <a:r>
              <a:rPr lang="en-US" sz="2400" b="1" dirty="0" smtClean="0"/>
              <a:t>: </a:t>
            </a:r>
            <a:r>
              <a:rPr lang="el-GR" sz="2000" dirty="0" smtClean="0"/>
              <a:t>Απουσία υποκείμενης νόσου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l-GR" sz="2400" b="1" dirty="0" smtClean="0"/>
              <a:t>Δευτεροπαθής</a:t>
            </a:r>
            <a:r>
              <a:rPr lang="en-US" sz="2400" b="1" dirty="0" smtClean="0"/>
              <a:t>: </a:t>
            </a:r>
            <a:r>
              <a:rPr lang="el-GR" sz="2000" dirty="0" smtClean="0"/>
              <a:t>Παρουσία υποκείμενης νόσου ή φαρμακευτικού παράγοντα</a:t>
            </a:r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C00000"/>
                </a:solidFill>
              </a:rPr>
              <a:t>30%  </a:t>
            </a:r>
            <a:r>
              <a:rPr lang="el-GR" sz="2000" b="1" dirty="0" err="1" smtClean="0">
                <a:solidFill>
                  <a:srgbClr val="C00000"/>
                </a:solidFill>
              </a:rPr>
              <a:t>μετεμμηνοπαυσιακών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γυναικών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με ΟΠ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C00000"/>
                </a:solidFill>
              </a:rPr>
              <a:t>50-80% </a:t>
            </a:r>
            <a:r>
              <a:rPr lang="el-GR" sz="2000" b="1" dirty="0" smtClean="0">
                <a:solidFill>
                  <a:srgbClr val="C00000"/>
                </a:solidFill>
              </a:rPr>
              <a:t>ανδρών με ΟΠ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143240" y="4357694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Harper KD &amp; Weber TJ. Secondary osteoporosis. Diagnostic considerations.</a:t>
            </a:r>
          </a:p>
          <a:p>
            <a:r>
              <a:rPr lang="en-US" sz="1200" dirty="0" smtClean="0"/>
              <a:t>Endocrinology and Metabolism Clinics of North America 1998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7166"/>
            <a:ext cx="1714502" cy="13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928802"/>
            <a:ext cx="1703512" cy="132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- Διάγραμμα"/>
          <p:cNvGraphicFramePr/>
          <p:nvPr/>
        </p:nvGraphicFramePr>
        <p:xfrm>
          <a:off x="928662" y="214290"/>
          <a:ext cx="557216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</a:t>
            </a:r>
            <a:r>
              <a:rPr lang="el-GR" sz="2400" b="1" dirty="0" smtClean="0">
                <a:solidFill>
                  <a:srgbClr val="C00000"/>
                </a:solidFill>
              </a:rPr>
              <a:t> Πότε θεραπεύουμε;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696744" cy="528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059832" y="6597352"/>
            <a:ext cx="6084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International Osteoporosis Foundation (IOF) and European Calcified Tissue Society (ECTS)  2012 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</a:t>
            </a:r>
            <a:r>
              <a:rPr lang="el-GR" sz="2400" b="1" dirty="0" smtClean="0">
                <a:solidFill>
                  <a:srgbClr val="C00000"/>
                </a:solidFill>
              </a:rPr>
              <a:t> Πότε θεραπεύουμε;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40279" cy="478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059832" y="6597352"/>
            <a:ext cx="6084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International Osteoporosis Foundation (IOF) and European Calcified Tissue Society (ECTS)  2012 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GIOP: </a:t>
            </a:r>
            <a:r>
              <a:rPr lang="el-GR" sz="2800" b="1" dirty="0" smtClean="0">
                <a:solidFill>
                  <a:srgbClr val="C00000"/>
                </a:solidFill>
              </a:rPr>
              <a:t>Θεραπεία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l-GR" sz="2200" b="1" dirty="0" smtClean="0">
                <a:solidFill>
                  <a:srgbClr val="C00000"/>
                </a:solidFill>
              </a:rPr>
              <a:t>Γενικά μέτρα: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Μικρότερη δυνατή δόση και διάρκεια χορήγησης </a:t>
            </a:r>
            <a:r>
              <a:rPr lang="en-US" sz="2000" b="1" dirty="0" smtClean="0"/>
              <a:t>GCs</a:t>
            </a:r>
            <a:r>
              <a:rPr lang="el-GR" sz="2000" b="1" dirty="0" smtClean="0"/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smtClean="0"/>
              <a:t>Steroid sparing </a:t>
            </a:r>
            <a:r>
              <a:rPr lang="el-GR" sz="2000" b="1" dirty="0" smtClean="0"/>
              <a:t>παράγοντες</a:t>
            </a:r>
            <a:endParaRPr lang="en-US" sz="20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Ισορροπημένη διατροφή / άσκηση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Περιορισμός πτώσεων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Καλή αναπλήρωση </a:t>
            </a:r>
            <a:r>
              <a:rPr lang="en-US" sz="2000" b="1" dirty="0" smtClean="0"/>
              <a:t>Ca, </a:t>
            </a:r>
            <a:r>
              <a:rPr lang="en-US" sz="2000" b="1" dirty="0" err="1" smtClean="0"/>
              <a:t>vitD</a:t>
            </a:r>
            <a:endParaRPr lang="el-GR" sz="2000" b="1" dirty="0" smtClean="0"/>
          </a:p>
          <a:p>
            <a:pPr>
              <a:buNone/>
            </a:pP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220072" y="6453336"/>
            <a:ext cx="392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Rizzoli and </a:t>
            </a:r>
            <a:r>
              <a:rPr lang="en-US" sz="1200" dirty="0" err="1" smtClean="0"/>
              <a:t>Biver</a:t>
            </a:r>
            <a:r>
              <a:rPr lang="en-US" sz="1200" dirty="0" smtClean="0"/>
              <a:t>, Nat Rev 2014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 </a:t>
            </a:r>
            <a:r>
              <a:rPr lang="el-GR" sz="2400" b="1" dirty="0" smtClean="0">
                <a:solidFill>
                  <a:srgbClr val="C00000"/>
                </a:solidFill>
              </a:rPr>
              <a:t>Θεραπεία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l-GR" sz="2000" b="1" dirty="0" err="1" smtClean="0">
                <a:solidFill>
                  <a:srgbClr val="C00000"/>
                </a:solidFill>
              </a:rPr>
              <a:t>Αντιοστεοπορωτικά</a:t>
            </a:r>
            <a:r>
              <a:rPr lang="el-GR" sz="2000" b="1" dirty="0" smtClean="0">
                <a:solidFill>
                  <a:srgbClr val="C00000"/>
                </a:solidFill>
              </a:rPr>
              <a:t> φάρμακα</a:t>
            </a:r>
            <a:endParaRPr lang="el-GR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l-GR" sz="2400" b="1" dirty="0" err="1" smtClean="0">
                <a:solidFill>
                  <a:srgbClr val="C00000"/>
                </a:solidFill>
              </a:rPr>
              <a:t>Διφωσφονικά</a:t>
            </a:r>
            <a:r>
              <a:rPr lang="el-GR" sz="24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endParaRPr lang="el-GR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err="1" smtClean="0"/>
              <a:t>Alendronate</a:t>
            </a:r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n-US" sz="2000" b="1" dirty="0" err="1" smtClean="0"/>
              <a:t>Risendronate</a:t>
            </a:r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n-US" sz="2000" b="1" dirty="0" err="1" smtClean="0"/>
              <a:t>Zoledronic</a:t>
            </a:r>
            <a:r>
              <a:rPr lang="en-US" sz="2000" b="1" dirty="0" smtClean="0"/>
              <a:t> acid</a:t>
            </a: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err="1" smtClean="0"/>
              <a:t>Zoledronic</a:t>
            </a:r>
            <a:r>
              <a:rPr lang="en-US" sz="2000" b="1" dirty="0" smtClean="0"/>
              <a:t> acid more effective than </a:t>
            </a:r>
            <a:r>
              <a:rPr lang="en-US" sz="2000" b="1" dirty="0" err="1" smtClean="0"/>
              <a:t>Risendronate</a:t>
            </a:r>
            <a:r>
              <a:rPr lang="en-US" sz="2000" b="1" dirty="0" smtClean="0"/>
              <a:t> in increasing spine and hip BMD!!! ( P&lt; 0.0001, P&lt; 0.01 </a:t>
            </a:r>
            <a:r>
              <a:rPr lang="el-GR" sz="2000" b="1" dirty="0" smtClean="0"/>
              <a:t>αντίστοιχα)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Καμία μελέτη δεν είχε 1</a:t>
            </a:r>
            <a:r>
              <a:rPr lang="en-US" sz="2000" b="1" dirty="0" err="1" smtClean="0">
                <a:solidFill>
                  <a:srgbClr val="C00000"/>
                </a:solidFill>
              </a:rPr>
              <a:t>ary</a:t>
            </a:r>
            <a:r>
              <a:rPr lang="en-US" sz="2000" b="1" dirty="0" smtClean="0">
                <a:solidFill>
                  <a:srgbClr val="C00000"/>
                </a:solidFill>
              </a:rPr>
              <a:t> endpoint </a:t>
            </a:r>
            <a:r>
              <a:rPr lang="el-GR" sz="2000" b="1" dirty="0" smtClean="0">
                <a:solidFill>
                  <a:srgbClr val="C00000"/>
                </a:solidFill>
              </a:rPr>
              <a:t>τη μείωση των # !!!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2843808" y="2852936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220072" y="27809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Πρόληψη και θεραπεία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4860032" y="64533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Reid et al. Lancet 2009</a:t>
            </a:r>
          </a:p>
          <a:p>
            <a:r>
              <a:rPr lang="en-US" sz="1200" dirty="0" smtClean="0"/>
              <a:t>Rizzoli and </a:t>
            </a:r>
            <a:r>
              <a:rPr lang="en-US" sz="1200" dirty="0" err="1" smtClean="0"/>
              <a:t>Biver</a:t>
            </a:r>
            <a:r>
              <a:rPr lang="en-US" sz="1200" dirty="0" smtClean="0"/>
              <a:t> Nat rev 2014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 </a:t>
            </a:r>
            <a:r>
              <a:rPr lang="el-GR" sz="2400" b="1" dirty="0" smtClean="0">
                <a:solidFill>
                  <a:srgbClr val="C00000"/>
                </a:solidFill>
              </a:rPr>
              <a:t>Θεραπεία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l-GR" sz="2000" b="1" dirty="0" err="1" smtClean="0">
                <a:solidFill>
                  <a:srgbClr val="C00000"/>
                </a:solidFill>
              </a:rPr>
              <a:t>Αντιοστεοπορωτικά</a:t>
            </a:r>
            <a:r>
              <a:rPr lang="el-GR" sz="2000" b="1" dirty="0" smtClean="0">
                <a:solidFill>
                  <a:srgbClr val="C00000"/>
                </a:solidFill>
              </a:rPr>
              <a:t> φάρμακα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C00000"/>
                </a:solidFill>
              </a:rPr>
              <a:t>Teriparatide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Αύξηση </a:t>
            </a:r>
            <a:r>
              <a:rPr lang="en-US" sz="2000" b="1" dirty="0" smtClean="0"/>
              <a:t>BMD </a:t>
            </a:r>
            <a:r>
              <a:rPr lang="el-GR" sz="2000" b="1" dirty="0" smtClean="0"/>
              <a:t> μεγαλύτερη </a:t>
            </a:r>
            <a:r>
              <a:rPr lang="en-US" sz="2000" b="1" dirty="0" smtClean="0"/>
              <a:t>VS 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Αλενδρονάτη</a:t>
            </a:r>
            <a:r>
              <a:rPr lang="el-GR" sz="2000" b="1" dirty="0" smtClean="0"/>
              <a:t> ( </a:t>
            </a:r>
            <a:r>
              <a:rPr lang="el-GR" sz="2000" b="1" dirty="0" smtClean="0">
                <a:solidFill>
                  <a:srgbClr val="C00000"/>
                </a:solidFill>
              </a:rPr>
              <a:t>7,2% </a:t>
            </a:r>
            <a:r>
              <a:rPr lang="en-US" sz="2000" b="1" dirty="0" smtClean="0"/>
              <a:t>VS </a:t>
            </a:r>
            <a:r>
              <a:rPr lang="el-GR" sz="2000" b="1" dirty="0" smtClean="0">
                <a:solidFill>
                  <a:srgbClr val="C00000"/>
                </a:solidFill>
              </a:rPr>
              <a:t>3,4% </a:t>
            </a:r>
            <a:r>
              <a:rPr lang="el-GR" sz="20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Μείωση νέων σπονδυλικών # </a:t>
            </a:r>
            <a:r>
              <a:rPr lang="en-US" sz="2000" b="1" dirty="0" smtClean="0"/>
              <a:t>VS </a:t>
            </a:r>
            <a:r>
              <a:rPr lang="el-GR" sz="2000" b="1" dirty="0" err="1" smtClean="0"/>
              <a:t>Αλενδρονάτη</a:t>
            </a:r>
            <a:r>
              <a:rPr lang="el-GR" sz="2000" b="1" dirty="0" smtClean="0"/>
              <a:t> ( </a:t>
            </a:r>
            <a:r>
              <a:rPr lang="el-GR" sz="2000" b="1" dirty="0" smtClean="0">
                <a:solidFill>
                  <a:srgbClr val="C00000"/>
                </a:solidFill>
              </a:rPr>
              <a:t>0,6% </a:t>
            </a:r>
            <a:r>
              <a:rPr lang="en-US" sz="2000" b="1" dirty="0" smtClean="0"/>
              <a:t>VS </a:t>
            </a:r>
            <a:r>
              <a:rPr lang="en-US" sz="2000" b="1" dirty="0" smtClean="0">
                <a:solidFill>
                  <a:srgbClr val="C00000"/>
                </a:solidFill>
              </a:rPr>
              <a:t>6,1% </a:t>
            </a:r>
            <a:r>
              <a:rPr lang="en-US" sz="20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l-GR" sz="2000" b="1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8892480" cy="10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9555"/>
            <a:ext cx="8820472" cy="8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952328" cy="1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 </a:t>
            </a:r>
            <a:r>
              <a:rPr lang="el-GR" sz="2400" b="1" dirty="0" smtClean="0">
                <a:solidFill>
                  <a:srgbClr val="C00000"/>
                </a:solidFill>
              </a:rPr>
              <a:t>Θεραπεία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l-GR" sz="2000" b="1" dirty="0" err="1" smtClean="0">
                <a:solidFill>
                  <a:srgbClr val="C00000"/>
                </a:solidFill>
              </a:rPr>
              <a:t>Αντιοστεοπορωτικά</a:t>
            </a:r>
            <a:r>
              <a:rPr lang="el-GR" sz="2000" b="1" dirty="0" smtClean="0">
                <a:solidFill>
                  <a:srgbClr val="C00000"/>
                </a:solidFill>
              </a:rPr>
              <a:t> φάρμακα</a:t>
            </a:r>
            <a:endParaRPr lang="el-GR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C00000"/>
                </a:solidFill>
              </a:rPr>
              <a:t>Denosumab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Όχι επίσημη ένδειξη προς το παρόν.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000" b="1" dirty="0" smtClean="0"/>
              <a:t>Μπορεί να  χορηγηθεί σε ασθενείς υπό </a:t>
            </a:r>
            <a:r>
              <a:rPr lang="en-US" sz="2000" b="1" dirty="0" smtClean="0"/>
              <a:t>GCs </a:t>
            </a:r>
            <a:r>
              <a:rPr lang="el-GR" sz="2000" b="1" dirty="0" smtClean="0"/>
              <a:t> που δεν μπορούν να λάβουν διφωσφονικό ή τεριπαρατίδη.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b="1" dirty="0" smtClean="0"/>
              <a:t>A Study to Evaluate the Efficacy and Safety of </a:t>
            </a:r>
            <a:r>
              <a:rPr lang="en-US" sz="1600" b="1" dirty="0" err="1" smtClean="0"/>
              <a:t>Denosumab</a:t>
            </a:r>
            <a:r>
              <a:rPr lang="en-US" sz="1600" b="1" dirty="0" smtClean="0"/>
              <a:t> Compared With </a:t>
            </a:r>
            <a:r>
              <a:rPr lang="en-US" sz="1600" b="1" dirty="0" err="1" smtClean="0"/>
              <a:t>Risedronate</a:t>
            </a:r>
            <a:r>
              <a:rPr lang="en-US" sz="1600" b="1" dirty="0" smtClean="0"/>
              <a:t> in Individuals Taking </a:t>
            </a:r>
            <a:r>
              <a:rPr lang="en-US" sz="1600" b="1" dirty="0" err="1" smtClean="0"/>
              <a:t>Glucocorticoids</a:t>
            </a:r>
            <a:r>
              <a:rPr lang="en-US" sz="1600" b="1" dirty="0" smtClean="0"/>
              <a:t> </a:t>
            </a:r>
            <a:r>
              <a:rPr lang="el-GR" sz="1600" b="1" dirty="0" smtClean="0"/>
              <a:t> ( </a:t>
            </a:r>
            <a:r>
              <a:rPr lang="en-US" sz="1600" b="1" dirty="0" smtClean="0"/>
              <a:t>phase III) </a:t>
            </a:r>
            <a:r>
              <a:rPr lang="el-GR" sz="1600" b="1" dirty="0" smtClean="0">
                <a:solidFill>
                  <a:srgbClr val="C00000"/>
                </a:solidFill>
              </a:rPr>
              <a:t>σε εξέλιξη…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sz="2000" b="1" dirty="0" smtClean="0"/>
          </a:p>
          <a:p>
            <a:pPr algn="ctr">
              <a:buFont typeface="Wingdings" pitchFamily="2" charset="2"/>
              <a:buChar char="Ø"/>
            </a:pPr>
            <a:endParaRPr lang="el-GR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58011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Mazzantini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Reumatismo</a:t>
            </a:r>
            <a:r>
              <a:rPr lang="en-US" sz="1200" dirty="0" smtClean="0"/>
              <a:t> 2013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GIOP: </a:t>
            </a:r>
            <a:r>
              <a:rPr lang="el-GR" sz="2400" b="1" dirty="0" smtClean="0">
                <a:solidFill>
                  <a:srgbClr val="C00000"/>
                </a:solidFill>
              </a:rPr>
              <a:t>Για πόσο θεραπεύουμε;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Το ρίσκο για # μειώνεται με την απόσυρση των </a:t>
            </a:r>
            <a:r>
              <a:rPr lang="en-US" sz="2000" b="1" dirty="0" smtClean="0"/>
              <a:t>GCs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Ως εκ τούτου, θεωρητικά μπορεί να γίνει ταυτόχρονη απόσυρση της </a:t>
            </a:r>
            <a:r>
              <a:rPr lang="el-GR" sz="2000" b="1" dirty="0" err="1" smtClean="0"/>
              <a:t>αντιοστεοπορωτικής</a:t>
            </a:r>
            <a:r>
              <a:rPr lang="el-GR" sz="2000" b="1" dirty="0" smtClean="0"/>
              <a:t> αγωγής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/>
              <a:t>Risk assessment: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Ηλικία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</a:rPr>
              <a:t>BMD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Ιστορικό #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Όχι </a:t>
            </a:r>
            <a:r>
              <a:rPr lang="en-US" sz="2000" b="1" dirty="0" smtClean="0"/>
              <a:t>FRAX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Συνέχιση αγωγής για όσο ο ασθενής θεωρείται σε υψηλό κίνδυνο  για κάταγμα!!!</a:t>
            </a:r>
          </a:p>
          <a:p>
            <a:pPr>
              <a:buFont typeface="Wingdings" pitchFamily="2" charset="2"/>
              <a:buChar char="ü"/>
            </a:pPr>
            <a:endParaRPr lang="el-GR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644008" y="659735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Compston</a:t>
            </a:r>
            <a:r>
              <a:rPr lang="en-US" sz="1200" dirty="0" smtClean="0"/>
              <a:t>, Clinical Endocrinology 2011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Take home messages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Ρευματικά νοσήματα : σημαντικό αίτιο 2οπαθούς ΟΠ μέσω </a:t>
            </a:r>
            <a:r>
              <a:rPr lang="el-GR" sz="2000" b="1" dirty="0" err="1" smtClean="0"/>
              <a:t>παθοφυσιολογικών</a:t>
            </a:r>
            <a:r>
              <a:rPr lang="el-GR" sz="2000" b="1" dirty="0" smtClean="0"/>
              <a:t> μηχανισμών , αλλά και φαρμακευτικής αγωγής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Συχνότερο αίτιο 2οπαθούς ΟΠ : </a:t>
            </a:r>
            <a:r>
              <a:rPr lang="en-US" sz="2000" b="1" dirty="0" smtClean="0"/>
              <a:t>GIOP </a:t>
            </a:r>
            <a:r>
              <a:rPr lang="el-GR" sz="2000" b="1" dirty="0" smtClean="0"/>
              <a:t>μέσω καταστολής οστικής παραγωγής</a:t>
            </a:r>
            <a:endParaRPr lang="en-US" sz="20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Άμεση έναρξη αγωγής </a:t>
            </a:r>
            <a:r>
              <a:rPr lang="en-US" sz="2000" b="1" dirty="0" smtClean="0"/>
              <a:t>  </a:t>
            </a:r>
            <a:r>
              <a:rPr lang="el-GR" sz="2000" b="1" dirty="0" smtClean="0"/>
              <a:t>στους  ασθενείς με αυξημένο κίνδυνο # , λόγω πρώιμης απώλειας οστού στη </a:t>
            </a:r>
            <a:r>
              <a:rPr lang="en-US" sz="2000" b="1" dirty="0" smtClean="0"/>
              <a:t>GIOP</a:t>
            </a:r>
            <a:endParaRPr lang="el-GR" sz="20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Χορήγηση </a:t>
            </a:r>
            <a:r>
              <a:rPr lang="en-US" sz="2000" b="1" dirty="0" smtClean="0"/>
              <a:t>GCs </a:t>
            </a:r>
            <a:r>
              <a:rPr lang="el-GR" sz="2000" b="1" dirty="0" smtClean="0"/>
              <a:t>στη μικρότερη δυνατή δόση και διάρκεια</a:t>
            </a:r>
            <a:endParaRPr lang="en-US" sz="2000" b="1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err="1" smtClean="0"/>
              <a:t>Διφωσφονικά</a:t>
            </a:r>
            <a:r>
              <a:rPr lang="el-GR" sz="2000" b="1" dirty="0" smtClean="0"/>
              <a:t> και </a:t>
            </a:r>
            <a:r>
              <a:rPr lang="el-GR" sz="2000" b="1" dirty="0" err="1" smtClean="0"/>
              <a:t>Τεριπαρατίδη</a:t>
            </a:r>
            <a:r>
              <a:rPr lang="el-GR" sz="2000" b="1" dirty="0" smtClean="0"/>
              <a:t> οι άξονες θεραπείας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smtClean="0"/>
              <a:t>Monitoring </a:t>
            </a:r>
            <a:r>
              <a:rPr lang="el-GR" sz="2000" b="1" dirty="0" smtClean="0"/>
              <a:t>για εκτίμηση του χρόνου διακοπής αγωγής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Δευτεροπαθής Οστεοπόρωση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Νοσήματα σχετιζόμενα με ΟΠ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Φάρμακα σχετιζόμενα με ΟΠ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19199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2143116"/>
            <a:ext cx="4041775" cy="29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142844" y="6000768"/>
            <a:ext cx="2214578" cy="642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572000" y="2428868"/>
            <a:ext cx="1428760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Ορθογώνιο"/>
          <p:cNvSpPr/>
          <p:nvPr/>
        </p:nvSpPr>
        <p:spPr>
          <a:xfrm>
            <a:off x="4714876" y="4143380"/>
            <a:ext cx="1500198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5857884" y="6429396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Mirza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Canalis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Eur</a:t>
            </a:r>
            <a:r>
              <a:rPr lang="en-US" sz="1200" b="1" dirty="0" smtClean="0"/>
              <a:t> J </a:t>
            </a:r>
            <a:r>
              <a:rPr lang="en-US" sz="1200" b="1" dirty="0" err="1" smtClean="0"/>
              <a:t>Endocrinol</a:t>
            </a:r>
            <a:r>
              <a:rPr lang="en-US" sz="1200" b="1" dirty="0" smtClean="0"/>
              <a:t>, 2015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Άξονες ομιλίας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400" b="1" dirty="0" smtClean="0"/>
              <a:t>ΟΠ και ρευματολογικά νοσήματα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Επίπτωση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err="1" smtClean="0"/>
              <a:t>Προδιαθεσικοί</a:t>
            </a:r>
            <a:r>
              <a:rPr lang="el-GR" sz="2000" b="1" dirty="0" smtClean="0"/>
              <a:t> παράγοντες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Θεραπεία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400" b="1" dirty="0" smtClean="0"/>
              <a:t>ΟΠ σχετιζόμενη με </a:t>
            </a:r>
            <a:r>
              <a:rPr lang="el-GR" sz="2400" b="1" dirty="0" err="1" smtClean="0"/>
              <a:t>γλυκοκορτικοειδή</a:t>
            </a:r>
            <a:r>
              <a:rPr lang="el-GR" sz="2400" b="1" dirty="0" smtClean="0"/>
              <a:t> ( </a:t>
            </a:r>
            <a:r>
              <a:rPr lang="en-US" sz="2400" b="1" dirty="0" smtClean="0"/>
              <a:t>GIOP )</a:t>
            </a:r>
            <a:r>
              <a:rPr lang="el-GR" sz="2400" b="1" dirty="0" smtClean="0"/>
              <a:t> 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err="1" smtClean="0"/>
              <a:t>Παθοφυσιολογία</a:t>
            </a:r>
            <a:endParaRPr lang="el-GR" sz="2000" b="1" dirty="0" smtClean="0"/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Θεραπεία: Πότε, πώς , για πόσο</a:t>
            </a:r>
            <a:endParaRPr lang="en-US" sz="2000" b="1" dirty="0" smtClean="0"/>
          </a:p>
          <a:p>
            <a:pPr>
              <a:lnSpc>
                <a:spcPct val="200000"/>
              </a:lnSpc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Άξονες ομιλίας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400" b="1" dirty="0" smtClean="0"/>
              <a:t>ΟΠ και ρευματολογικά νοσήματα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Επίπτωση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err="1" smtClean="0"/>
              <a:t>Προδιαθεσικοί</a:t>
            </a:r>
            <a:r>
              <a:rPr lang="el-GR" sz="2000" b="1" dirty="0" smtClean="0"/>
              <a:t> παράγοντες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/>
              <a:t>Θεραπεία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</a:rPr>
              <a:t>ΟΠ σχετιζόμενη με </a:t>
            </a:r>
            <a:r>
              <a:rPr lang="el-GR" sz="2400" b="1" dirty="0" err="1" smtClean="0">
                <a:solidFill>
                  <a:schemeClr val="bg1">
                    <a:lumMod val="50000"/>
                  </a:schemeClr>
                </a:solidFill>
              </a:rPr>
              <a:t>γλυκοκορτικοειδή</a:t>
            </a:r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</a:rPr>
              <a:t> (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GIOP )</a:t>
            </a:r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err="1" smtClean="0">
                <a:solidFill>
                  <a:schemeClr val="bg1">
                    <a:lumMod val="50000"/>
                  </a:schemeClr>
                </a:solidFill>
              </a:rPr>
              <a:t>Παθοφυσιολογία</a:t>
            </a:r>
            <a:endParaRPr lang="el-G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bg1">
                    <a:lumMod val="50000"/>
                  </a:schemeClr>
                </a:solidFill>
              </a:rPr>
              <a:t>Θεραπεία: Πότε, πώς , για πόσο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Οστεοπόρωση και ρευματοειδής αρθρίτιδα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Επίπτωση</a:t>
            </a:r>
            <a:r>
              <a:rPr lang="el-GR" sz="2000" dirty="0" smtClean="0"/>
              <a:t> ΟΠ σε ασθενείς με ΡΑ</a:t>
            </a:r>
            <a:r>
              <a:rPr lang="en-US" sz="2000" dirty="0" smtClean="0"/>
              <a:t>: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19-32% </a:t>
            </a:r>
            <a:r>
              <a:rPr lang="el-GR" sz="2000" b="1" dirty="0" smtClean="0"/>
              <a:t>για Σ.Σ.</a:t>
            </a:r>
          </a:p>
          <a:p>
            <a:pPr>
              <a:buNone/>
            </a:pPr>
            <a:r>
              <a:rPr lang="el-GR" sz="2000" b="1" dirty="0" smtClean="0"/>
              <a:t>                                                                    </a:t>
            </a:r>
            <a:r>
              <a:rPr lang="el-GR" sz="2000" b="1" dirty="0" smtClean="0">
                <a:solidFill>
                  <a:srgbClr val="C00000"/>
                </a:solidFill>
              </a:rPr>
              <a:t>7-26% </a:t>
            </a:r>
            <a:r>
              <a:rPr lang="el-GR" sz="2000" b="1" dirty="0" smtClean="0"/>
              <a:t>για ισχίο</a:t>
            </a:r>
          </a:p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Χ2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/>
              <a:t>κίνδυνος για κάταγμα Σ.Σ. ή ισχίου, ανεξάρτητα από τη λήψη στεροειδών!!!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Η  ΡΑ παράμετρος του </a:t>
            </a:r>
            <a:r>
              <a:rPr lang="en-US" sz="2000" b="1" dirty="0" smtClean="0"/>
              <a:t>FRAX</a:t>
            </a: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715008" y="642939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Haugeberg</a:t>
            </a:r>
            <a:r>
              <a:rPr lang="en-US" sz="1200" dirty="0" smtClean="0"/>
              <a:t> et al.  Arthritis Rheum 2000</a:t>
            </a:r>
          </a:p>
          <a:p>
            <a:r>
              <a:rPr lang="en-US" sz="1200" dirty="0" smtClean="0"/>
              <a:t>Van </a:t>
            </a:r>
            <a:r>
              <a:rPr lang="en-US" sz="1200" dirty="0" err="1" smtClean="0"/>
              <a:t>Staa</a:t>
            </a:r>
            <a:r>
              <a:rPr lang="en-US" sz="1200" dirty="0" smtClean="0"/>
              <a:t>, et al. Arthritis Rheum 2006</a:t>
            </a:r>
            <a:endParaRPr lang="el-G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0494"/>
            <a:ext cx="4572032" cy="303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571472" y="6429396"/>
            <a:ext cx="142876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2745198" cy="183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Οστεοπόρωση και ρευματοειδής αρθρίτιδα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l-GR" sz="2000" b="1" dirty="0" smtClean="0"/>
          </a:p>
          <a:p>
            <a:pPr algn="ctr">
              <a:buFont typeface="Wingdings" pitchFamily="2" charset="2"/>
              <a:buChar char="Ø"/>
            </a:pPr>
            <a:r>
              <a:rPr lang="el-GR" sz="2800" b="1" dirty="0" err="1" smtClean="0"/>
              <a:t>Προδιαθεσικοί</a:t>
            </a:r>
            <a:r>
              <a:rPr lang="el-GR" sz="2800" b="1" dirty="0" smtClean="0"/>
              <a:t> παράγοντες</a:t>
            </a:r>
            <a:r>
              <a:rPr lang="en-US" sz="2800" b="1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err="1" smtClean="0">
                <a:solidFill>
                  <a:srgbClr val="C00000"/>
                </a:solidFill>
              </a:rPr>
              <a:t>Προφλεγμονώδεις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err="1" smtClean="0">
                <a:solidFill>
                  <a:srgbClr val="C00000"/>
                </a:solidFill>
              </a:rPr>
              <a:t>κυτοκίνες</a:t>
            </a:r>
            <a:r>
              <a:rPr lang="el-GR" sz="2000" b="1" dirty="0" smtClean="0">
                <a:solidFill>
                  <a:srgbClr val="C00000"/>
                </a:solidFill>
              </a:rPr>
              <a:t> ( </a:t>
            </a:r>
            <a:r>
              <a:rPr lang="en-US" sz="2000" b="1" dirty="0" smtClean="0">
                <a:solidFill>
                  <a:srgbClr val="C00000"/>
                </a:solidFill>
              </a:rPr>
              <a:t>TNF-</a:t>
            </a:r>
            <a:r>
              <a:rPr lang="el-GR" sz="2000" b="1" dirty="0" smtClean="0">
                <a:solidFill>
                  <a:srgbClr val="C00000"/>
                </a:solidFill>
              </a:rPr>
              <a:t>α, </a:t>
            </a:r>
            <a:r>
              <a:rPr lang="en-US" sz="2000" b="1" dirty="0" smtClean="0">
                <a:solidFill>
                  <a:srgbClr val="C00000"/>
                </a:solidFill>
              </a:rPr>
              <a:t> IL-1, IL-6, IL-17 )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Κορτικοειδή</a:t>
            </a:r>
            <a:endParaRPr lang="el-G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Μειωμένη φυσική δραστηριότητα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/>
              <a:t>λόγω  </a:t>
            </a:r>
            <a:r>
              <a:rPr lang="el-GR" sz="2000" b="1" dirty="0" err="1" smtClean="0"/>
              <a:t>ενεργότητας</a:t>
            </a:r>
            <a:r>
              <a:rPr lang="el-GR" sz="2000" b="1" dirty="0" smtClean="0"/>
              <a:t> νόσου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Αυξημένο ρίσκο πτώσεων </a:t>
            </a:r>
            <a:endParaRPr lang="en-US" sz="2000" b="1" dirty="0" smtClean="0"/>
          </a:p>
          <a:p>
            <a:pPr>
              <a:lnSpc>
                <a:spcPct val="150000"/>
              </a:lnSpc>
            </a:pPr>
            <a:endParaRPr lang="el-GR" sz="20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786446" y="6211669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Haugeberg</a:t>
            </a:r>
            <a:r>
              <a:rPr lang="en-US" sz="1200" dirty="0" smtClean="0"/>
              <a:t> et al.  Arthritis Rheum 2000</a:t>
            </a:r>
          </a:p>
          <a:p>
            <a:r>
              <a:rPr lang="en-US" sz="1200" dirty="0" smtClean="0"/>
              <a:t>Van </a:t>
            </a:r>
            <a:r>
              <a:rPr lang="en-US" sz="1200" dirty="0" err="1" smtClean="0"/>
              <a:t>Staa</a:t>
            </a:r>
            <a:r>
              <a:rPr lang="en-US" sz="1200" dirty="0" smtClean="0"/>
              <a:t>, et al. Arthritis Rheum 2006</a:t>
            </a:r>
          </a:p>
          <a:p>
            <a:r>
              <a:rPr lang="en-US" sz="1200" dirty="0" err="1" smtClean="0"/>
              <a:t>Maruotti</a:t>
            </a:r>
            <a:r>
              <a:rPr lang="en-US" sz="1200" dirty="0" smtClean="0"/>
              <a:t> et al., </a:t>
            </a:r>
            <a:r>
              <a:rPr lang="en-US" sz="1200" dirty="0" err="1" smtClean="0"/>
              <a:t>Reumatismo</a:t>
            </a:r>
            <a:r>
              <a:rPr lang="en-US" sz="1200" dirty="0" smtClean="0"/>
              <a:t> 2014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800" b="1" dirty="0" err="1" smtClean="0">
                <a:solidFill>
                  <a:srgbClr val="C00000"/>
                </a:solidFill>
              </a:rPr>
              <a:t>Παθοφυσιολογία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Επαγωγή </a:t>
            </a:r>
            <a:r>
              <a:rPr lang="el-GR" sz="2000" b="1" dirty="0" err="1" smtClean="0">
                <a:solidFill>
                  <a:srgbClr val="0070C0"/>
                </a:solidFill>
              </a:rPr>
              <a:t>οστεοκλαστικής</a:t>
            </a:r>
            <a:r>
              <a:rPr lang="el-GR" sz="2000" b="1" dirty="0" smtClean="0">
                <a:solidFill>
                  <a:srgbClr val="0070C0"/>
                </a:solidFill>
              </a:rPr>
              <a:t> δραστηριότητας: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err="1" smtClean="0">
                <a:solidFill>
                  <a:srgbClr val="C00000"/>
                </a:solidFill>
              </a:rPr>
              <a:t>Προφλεγμονώδεις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err="1" smtClean="0">
                <a:solidFill>
                  <a:srgbClr val="C00000"/>
                </a:solidFill>
              </a:rPr>
              <a:t>κυτοκίνες</a:t>
            </a:r>
            <a:r>
              <a:rPr lang="el-GR" sz="2000" b="1" dirty="0" smtClean="0">
                <a:solidFill>
                  <a:srgbClr val="C00000"/>
                </a:solidFill>
              </a:rPr>
              <a:t> ( </a:t>
            </a:r>
            <a:r>
              <a:rPr lang="en-US" sz="2000" b="1" dirty="0" smtClean="0">
                <a:solidFill>
                  <a:srgbClr val="C00000"/>
                </a:solidFill>
              </a:rPr>
              <a:t>TNF-</a:t>
            </a:r>
            <a:r>
              <a:rPr lang="el-GR" sz="2000" b="1" dirty="0" smtClean="0">
                <a:solidFill>
                  <a:srgbClr val="C00000"/>
                </a:solidFill>
              </a:rPr>
              <a:t>α, </a:t>
            </a:r>
            <a:r>
              <a:rPr lang="en-US" sz="2000" b="1" dirty="0" smtClean="0">
                <a:solidFill>
                  <a:srgbClr val="C00000"/>
                </a:solidFill>
              </a:rPr>
              <a:t>IL</a:t>
            </a:r>
            <a:r>
              <a:rPr lang="el-GR" sz="2000" b="1" dirty="0" smtClean="0">
                <a:solidFill>
                  <a:srgbClr val="C00000"/>
                </a:solidFill>
              </a:rPr>
              <a:t>-1, </a:t>
            </a:r>
            <a:r>
              <a:rPr lang="en-US" sz="2000" b="1" dirty="0" smtClean="0">
                <a:solidFill>
                  <a:srgbClr val="C00000"/>
                </a:solidFill>
              </a:rPr>
              <a:t>IL</a:t>
            </a:r>
            <a:r>
              <a:rPr lang="el-GR" sz="2000" b="1" dirty="0" smtClean="0">
                <a:solidFill>
                  <a:srgbClr val="C00000"/>
                </a:solidFill>
              </a:rPr>
              <a:t>-6</a:t>
            </a:r>
            <a:r>
              <a:rPr lang="en-US" sz="2000" b="1" dirty="0" smtClean="0">
                <a:solidFill>
                  <a:srgbClr val="C00000"/>
                </a:solidFill>
              </a:rPr>
              <a:t>):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b="1" dirty="0" err="1" smtClean="0"/>
              <a:t>Υπερέκφραση</a:t>
            </a:r>
            <a:r>
              <a:rPr lang="el-GR" sz="1800" b="1" dirty="0" smtClean="0"/>
              <a:t> </a:t>
            </a:r>
            <a:r>
              <a:rPr lang="en-US" sz="1800" b="1" dirty="0" smtClean="0"/>
              <a:t>RANKL </a:t>
            </a:r>
            <a:r>
              <a:rPr lang="el-GR" sz="1800" b="1" dirty="0" smtClean="0"/>
              <a:t>από </a:t>
            </a:r>
            <a:r>
              <a:rPr lang="el-GR" sz="1800" b="1" dirty="0" err="1" smtClean="0"/>
              <a:t>μεσεγχυματικά</a:t>
            </a:r>
            <a:r>
              <a:rPr lang="el-GR" sz="1800" b="1" dirty="0" smtClean="0"/>
              <a:t> κύτταρα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b="1" dirty="0" err="1" smtClean="0"/>
              <a:t>Υπερέκφραση</a:t>
            </a:r>
            <a:r>
              <a:rPr lang="en-US" sz="1800" b="1" dirty="0" smtClean="0"/>
              <a:t> RANK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b="1" dirty="0" smtClean="0"/>
              <a:t>Απευθείας δράση σε πρόδρομες μορφές </a:t>
            </a:r>
            <a:r>
              <a:rPr lang="el-GR" sz="1800" b="1" dirty="0" err="1" smtClean="0"/>
              <a:t>οστεοκλαστών</a:t>
            </a:r>
            <a:r>
              <a:rPr lang="el-GR" sz="1800" b="1" dirty="0" smtClean="0"/>
              <a:t> ( </a:t>
            </a:r>
            <a:r>
              <a:rPr lang="en-US" sz="1800" b="1" dirty="0" smtClean="0"/>
              <a:t>IL-6)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Επαγωγή διαφοροποίησης </a:t>
            </a:r>
            <a:r>
              <a:rPr lang="el-GR" sz="2000" b="1" dirty="0" err="1" smtClean="0">
                <a:solidFill>
                  <a:srgbClr val="C00000"/>
                </a:solidFill>
              </a:rPr>
              <a:t>οστεοκλαστών</a:t>
            </a:r>
            <a:r>
              <a:rPr lang="el-GR" sz="2000" b="1" dirty="0" smtClean="0">
                <a:solidFill>
                  <a:srgbClr val="C00000"/>
                </a:solidFill>
              </a:rPr>
              <a:t> από </a:t>
            </a:r>
            <a:r>
              <a:rPr lang="en-US" sz="2000" b="1" dirty="0" smtClean="0">
                <a:solidFill>
                  <a:srgbClr val="C00000"/>
                </a:solidFill>
              </a:rPr>
              <a:t>ACPA </a:t>
            </a:r>
            <a:r>
              <a:rPr lang="el-GR" sz="2000" b="1" dirty="0" smtClean="0">
                <a:solidFill>
                  <a:srgbClr val="C00000"/>
                </a:solidFill>
              </a:rPr>
              <a:t>αντισώματα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>
                <a:solidFill>
                  <a:srgbClr val="C00000"/>
                </a:solidFill>
              </a:rPr>
              <a:t>Αντισώματα έναντι </a:t>
            </a:r>
            <a:r>
              <a:rPr lang="en-US" sz="2000" b="1" dirty="0" smtClean="0">
                <a:solidFill>
                  <a:srgbClr val="C00000"/>
                </a:solidFill>
              </a:rPr>
              <a:t>OPG</a:t>
            </a:r>
            <a:r>
              <a:rPr lang="el-GR" sz="2000" b="1" dirty="0" smtClean="0">
                <a:solidFill>
                  <a:srgbClr val="C00000"/>
                </a:solidFill>
              </a:rPr>
              <a:t> σε ασθενείς με ΡΑ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0070C0"/>
                </a:solidFill>
              </a:rPr>
              <a:t>Καταστολή </a:t>
            </a:r>
            <a:r>
              <a:rPr lang="el-GR" sz="2000" b="1" dirty="0" err="1" smtClean="0">
                <a:solidFill>
                  <a:srgbClr val="0070C0"/>
                </a:solidFill>
              </a:rPr>
              <a:t>οστεοβλαστικής</a:t>
            </a:r>
            <a:r>
              <a:rPr lang="el-GR" sz="2000" b="1" dirty="0" smtClean="0">
                <a:solidFill>
                  <a:srgbClr val="0070C0"/>
                </a:solidFill>
              </a:rPr>
              <a:t> δραστηριότητας( π.χ. </a:t>
            </a:r>
            <a:r>
              <a:rPr lang="en-US" sz="2000" b="1" dirty="0" smtClean="0">
                <a:solidFill>
                  <a:srgbClr val="0070C0"/>
                </a:solidFill>
              </a:rPr>
              <a:t>Dkk1)</a:t>
            </a:r>
            <a:endParaRPr lang="el-GR" sz="20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endParaRPr lang="el-GR" sz="20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l-GR" sz="20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4714876" y="6143644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Hauser et al. ARD 2015</a:t>
            </a:r>
          </a:p>
          <a:p>
            <a:r>
              <a:rPr lang="en-US" sz="1200" dirty="0" err="1" smtClean="0"/>
              <a:t>Schett</a:t>
            </a:r>
            <a:r>
              <a:rPr lang="en-US" sz="1200" dirty="0" smtClean="0"/>
              <a:t> and </a:t>
            </a:r>
            <a:r>
              <a:rPr lang="en-US" sz="1200" dirty="0" err="1" smtClean="0"/>
              <a:t>Gravalese</a:t>
            </a:r>
            <a:r>
              <a:rPr lang="en-US" sz="1200" dirty="0" smtClean="0"/>
              <a:t> , Nat Rev </a:t>
            </a:r>
            <a:r>
              <a:rPr lang="en-US" sz="1200" dirty="0" err="1" smtClean="0"/>
              <a:t>Rheumatol</a:t>
            </a:r>
            <a:r>
              <a:rPr lang="en-US" sz="1200" dirty="0" smtClean="0"/>
              <a:t> 2012</a:t>
            </a:r>
          </a:p>
          <a:p>
            <a:r>
              <a:rPr lang="en-US" sz="1200" dirty="0" smtClean="0"/>
              <a:t>Walsh et al. </a:t>
            </a:r>
            <a:r>
              <a:rPr lang="en-US" sz="1200" dirty="0" err="1" smtClean="0"/>
              <a:t>Immunol</a:t>
            </a:r>
            <a:r>
              <a:rPr lang="en-US" sz="1200" dirty="0" smtClean="0"/>
              <a:t> Rev2010</a:t>
            </a:r>
          </a:p>
          <a:p>
            <a:endParaRPr lang="en-US" sz="1200" dirty="0" smtClean="0"/>
          </a:p>
          <a:p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ΟΠ και </a:t>
            </a:r>
            <a:r>
              <a:rPr lang="el-GR" sz="2400" b="1" dirty="0" err="1" smtClean="0">
                <a:solidFill>
                  <a:srgbClr val="C00000"/>
                </a:solidFill>
              </a:rPr>
              <a:t>αγκυλοποιητική</a:t>
            </a:r>
            <a:r>
              <a:rPr lang="el-GR" sz="2400" b="1" dirty="0" smtClean="0">
                <a:solidFill>
                  <a:srgbClr val="C00000"/>
                </a:solidFill>
              </a:rPr>
              <a:t> σπονδυλίτιδα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l-GR" sz="2400" dirty="0" smtClean="0"/>
              <a:t>Επίπτωση</a:t>
            </a:r>
            <a:r>
              <a:rPr lang="en-US" sz="2400" dirty="0" smtClean="0"/>
              <a:t> </a:t>
            </a:r>
            <a:r>
              <a:rPr lang="el-GR" sz="2400" dirty="0" smtClean="0"/>
              <a:t>ΟΠ μετά από 10 χρόνια νόσου</a:t>
            </a:r>
            <a:r>
              <a:rPr lang="en-US" sz="2400" b="1" dirty="0" smtClean="0"/>
              <a:t>: 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25%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342900" lvl="1" indent="-342900">
              <a:buNone/>
            </a:pPr>
            <a:endParaRPr lang="el-GR" sz="2400" b="1" dirty="0" smtClean="0">
              <a:solidFill>
                <a:srgbClr val="C00000"/>
              </a:solidFill>
            </a:endParaRPr>
          </a:p>
          <a:p>
            <a:pPr marL="342900" lvl="1" indent="-342900" algn="ctr">
              <a:buNone/>
            </a:pPr>
            <a:r>
              <a:rPr lang="el-GR" sz="2400" b="1" dirty="0" err="1" smtClean="0"/>
              <a:t>Προδιαθεσικοί</a:t>
            </a:r>
            <a:r>
              <a:rPr lang="el-GR" sz="2400" b="1" dirty="0" smtClean="0"/>
              <a:t> παράγοντες</a:t>
            </a:r>
            <a:r>
              <a:rPr lang="en-US" sz="2400" b="1" dirty="0" smtClean="0"/>
              <a:t>: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Συστηματική φλεγμονή / δράση </a:t>
            </a:r>
            <a:r>
              <a:rPr lang="el-GR" sz="2000" b="1" dirty="0" err="1" smtClean="0"/>
              <a:t>κυτοκινών</a:t>
            </a:r>
            <a:endParaRPr lang="el-GR" sz="2000" b="1" dirty="0" smtClean="0"/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Μειωμένη κινητικότητα / αγκύλωση / πόνος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 smtClean="0"/>
              <a:t>Παρουσία φλεγμονωδών αλλοιώσεων εντέρου / </a:t>
            </a:r>
            <a:r>
              <a:rPr lang="el-GR" sz="2000" b="1" dirty="0" err="1" smtClean="0"/>
              <a:t>δυσαπορρόφηση</a:t>
            </a:r>
            <a:endParaRPr lang="el-GR" sz="2000" b="1" dirty="0" smtClean="0"/>
          </a:p>
          <a:p>
            <a:pPr marL="342900" lvl="1" indent="-342900">
              <a:buNone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lvl="1" indent="-342900">
              <a:buFont typeface="Wingdings" pitchFamily="2" charset="2"/>
              <a:buChar char="ü"/>
            </a:pPr>
            <a:endParaRPr lang="en-US" sz="2400" b="1" dirty="0" smtClean="0"/>
          </a:p>
          <a:p>
            <a:pPr marL="342900" lvl="1" indent="-342900"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286380" y="635795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Klingberg</a:t>
            </a:r>
            <a:r>
              <a:rPr lang="en-US" sz="1200" dirty="0" smtClean="0"/>
              <a:t> et al. Arthritis Res </a:t>
            </a:r>
            <a:r>
              <a:rPr lang="en-US" sz="1200" dirty="0" err="1" smtClean="0"/>
              <a:t>Ther</a:t>
            </a:r>
            <a:r>
              <a:rPr lang="en-US" sz="1200" dirty="0" smtClean="0"/>
              <a:t> 2012</a:t>
            </a:r>
          </a:p>
          <a:p>
            <a:r>
              <a:rPr lang="en-US" sz="1200" dirty="0" smtClean="0"/>
              <a:t>Davey-</a:t>
            </a:r>
            <a:r>
              <a:rPr lang="en-US" sz="1200" dirty="0" err="1" smtClean="0"/>
              <a:t>Ranasinghe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Curr</a:t>
            </a:r>
            <a:r>
              <a:rPr lang="en-US" sz="1200" dirty="0" smtClean="0"/>
              <a:t> opinion Rheum 2013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1221</Words>
  <Application>Microsoft Office PowerPoint</Application>
  <PresentationFormat>Προβολή στην οθόνη (4:3)</PresentationFormat>
  <Paragraphs>248</Paragraphs>
  <Slides>27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ΟΣΤΕΟΠΟΡΩΣΗ Η θέση του ρευματολόγου στη θεραπεία </vt:lpstr>
      <vt:lpstr>Διαφάνεια 2</vt:lpstr>
      <vt:lpstr>Δευτεροπαθής Οστεοπόρωση</vt:lpstr>
      <vt:lpstr>Άξονες ομιλίας</vt:lpstr>
      <vt:lpstr>Άξονες ομιλίας</vt:lpstr>
      <vt:lpstr>Οστεοπόρωση και ρευματοειδής αρθρίτιδα</vt:lpstr>
      <vt:lpstr>Οστεοπόρωση και ρευματοειδής αρθρίτιδα</vt:lpstr>
      <vt:lpstr>Παθοφυσιολογία:  </vt:lpstr>
      <vt:lpstr>ΟΠ και αγκυλοποιητική σπονδυλίτιδα</vt:lpstr>
      <vt:lpstr>ΟΠ και αγκυλοποιητική σπονδυλίτιδα</vt:lpstr>
      <vt:lpstr>ΟΠ και ΣΕΛ</vt:lpstr>
      <vt:lpstr>ΟΠ σε άλλα ρευματολογικά νοσήματα</vt:lpstr>
      <vt:lpstr>Θεραπεία:</vt:lpstr>
      <vt:lpstr> Οστική απώλεια: Αναστέλλεται από τη θεραπεία με βιολογικούς παράγοντες;</vt:lpstr>
      <vt:lpstr>Δόκιμη η συγχορήγηση βιολογικών και Denosumab???</vt:lpstr>
      <vt:lpstr>Άξονες ομιλίας</vt:lpstr>
      <vt:lpstr>GIOP:  Επιδημιολογία</vt:lpstr>
      <vt:lpstr>GIOP:  Επιδημιολογία</vt:lpstr>
      <vt:lpstr>GIOP: Παθοφυσιολογία</vt:lpstr>
      <vt:lpstr>GIOP: Πότε θεραπεύουμε;</vt:lpstr>
      <vt:lpstr>GIOP: Πότε θεραπεύουμε;</vt:lpstr>
      <vt:lpstr>GIOP: Θεραπεία Γενικά μέτρα: </vt:lpstr>
      <vt:lpstr>GIOP: Θεραπεία Αντιοστεοπορωτικά φάρμακα</vt:lpstr>
      <vt:lpstr>GIOP: Θεραπεία Αντιοστεοπορωτικά φάρμακα</vt:lpstr>
      <vt:lpstr>GIOP: Θεραπεία Αντιοστεοπορωτικά φάρμακα</vt:lpstr>
      <vt:lpstr>GIOP: Για πόσο θεραπεύουμε;</vt:lpstr>
      <vt:lpstr>Take home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ΟΣΤΕΟΠΟΡΩΣΗ Η θέση του ρευματολόγου στη θεραπεία</dc:title>
  <dc:creator>Ioannis</dc:creator>
  <cp:lastModifiedBy>Ioannis</cp:lastModifiedBy>
  <cp:revision>235</cp:revision>
  <dcterms:created xsi:type="dcterms:W3CDTF">2016-03-19T21:00:56Z</dcterms:created>
  <dcterms:modified xsi:type="dcterms:W3CDTF">2016-04-08T16:38:29Z</dcterms:modified>
</cp:coreProperties>
</file>