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5" r:id="rId2"/>
    <p:sldId id="256" r:id="rId3"/>
    <p:sldId id="257" r:id="rId4"/>
    <p:sldId id="258" r:id="rId5"/>
    <p:sldId id="259" r:id="rId6"/>
    <p:sldId id="261" r:id="rId7"/>
    <p:sldId id="263" r:id="rId8"/>
    <p:sldId id="264" r:id="rId9"/>
    <p:sldId id="265" r:id="rId10"/>
    <p:sldId id="266" r:id="rId11"/>
    <p:sldId id="267" r:id="rId12"/>
    <p:sldId id="268" r:id="rId13"/>
    <p:sldId id="270" r:id="rId14"/>
    <p:sldId id="286" r:id="rId15"/>
    <p:sldId id="269" r:id="rId16"/>
    <p:sldId id="273" r:id="rId17"/>
    <p:sldId id="274" r:id="rId18"/>
    <p:sldId id="277" r:id="rId19"/>
    <p:sldId id="276" r:id="rId20"/>
    <p:sldId id="278" r:id="rId21"/>
    <p:sldId id="279" r:id="rId22"/>
    <p:sldId id="282" r:id="rId23"/>
    <p:sldId id="283" r:id="rId24"/>
    <p:sldId id="284"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1D37D-FA13-4762-9819-30F2CD856CAA}" type="datetimeFigureOut">
              <a:rPr lang="el-GR" smtClean="0"/>
              <a:pPr/>
              <a:t>6/7/2016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24D93-06E6-4763-BEA7-346EF581310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0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MR imaging. The </a:t>
            </a:r>
            <a:r>
              <a:rPr lang="en-US" dirty="0" err="1" smtClean="0"/>
              <a:t>sagittal</a:t>
            </a:r>
            <a:r>
              <a:rPr lang="en-US" dirty="0" smtClean="0"/>
              <a:t> STIR (A) and T1-w (B) MR images, show </a:t>
            </a:r>
            <a:r>
              <a:rPr lang="en-US" dirty="0" err="1" smtClean="0"/>
              <a:t>fusiform</a:t>
            </a:r>
            <a:r>
              <a:rPr lang="en-US" dirty="0" smtClean="0"/>
              <a:t> thickening of the Achilles tendon with abnormal signal within the critical zone (arrows). The axial T1-w MR image (C), confirms the abnormal signal within the Achilles tendon (arrows) and in addition shows erosions located in the lateral aspect of the lateral </a:t>
            </a:r>
            <a:r>
              <a:rPr lang="en-US" dirty="0" err="1" smtClean="0"/>
              <a:t>malleolus</a:t>
            </a:r>
            <a:r>
              <a:rPr lang="en-US" dirty="0" smtClean="0"/>
              <a:t> (thin arrows). The corresponding images following treatment (D,E,F), show normal appearance of the Achilles tendon which returns the normal low signal intensity (arrows). There is also partial filling of the lateral </a:t>
            </a:r>
            <a:r>
              <a:rPr lang="en-US" dirty="0" err="1" smtClean="0"/>
              <a:t>malleolus</a:t>
            </a:r>
            <a:r>
              <a:rPr lang="en-US" dirty="0" smtClean="0"/>
              <a:t> erosions (white arrow in F).</a:t>
            </a:r>
            <a:endParaRPr lang="el-GR" dirty="0" smtClean="0"/>
          </a:p>
        </p:txBody>
      </p:sp>
      <p:sp>
        <p:nvSpPr>
          <p:cNvPr id="410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9B2F23-2064-4197-8B26-0B8931E8C56D}" type="slidenum">
              <a:rPr lang="el-GR" smtClean="0"/>
              <a:pPr fontAlgn="base">
                <a:spcBef>
                  <a:spcPct val="0"/>
                </a:spcBef>
                <a:spcAft>
                  <a:spcPct val="0"/>
                </a:spcAft>
                <a:defRPr/>
              </a:pPr>
              <a:t>19</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Figure 1. Clinical and radiological improvement</a:t>
            </a:r>
            <a:r>
              <a:rPr lang="en-US" baseline="0" dirty="0" smtClean="0"/>
              <a:t> after canakinumab administration.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Extensive</a:t>
            </a:r>
            <a:r>
              <a:rPr lang="en-US" baseline="0" dirty="0" smtClean="0"/>
              <a:t> contractures of the fingers of the right hand at presentation (A) were markedly reversed after two years of therapy (D). In </a:t>
            </a:r>
            <a:r>
              <a:rPr lang="en-US" dirty="0" smtClean="0"/>
              <a:t>MR imaging, the </a:t>
            </a:r>
            <a:r>
              <a:rPr lang="en-US" dirty="0" err="1" smtClean="0"/>
              <a:t>sagittal</a:t>
            </a:r>
            <a:r>
              <a:rPr lang="en-US" dirty="0" smtClean="0"/>
              <a:t> STIR image at baseline (B) shows fusiform thickening of the Achilles tendon with abnormal signal within the critical zone (arrows). The axial T1-w MR image (C) confirms the abnormal signal within the Achilles tendon (black arrow) and shows erosions located in the lateral aspect of the lateral malleolus (white arrow). The corresponding images following treatment (E,F), show normal appearance of the Achilles tendon which returns to the normal low signal intensity (black arrows E, F). There is also partial filling of the lateral malleolus erosions (white arrow in F).</a:t>
            </a:r>
            <a:endParaRPr lang="el-GR" dirty="0" smtClean="0"/>
          </a:p>
          <a:p>
            <a:endParaRPr lang="en-US" dirty="0"/>
          </a:p>
        </p:txBody>
      </p:sp>
      <p:sp>
        <p:nvSpPr>
          <p:cNvPr id="4" name="Slide Number Placeholder 3"/>
          <p:cNvSpPr>
            <a:spLocks noGrp="1"/>
          </p:cNvSpPr>
          <p:nvPr>
            <p:ph type="sldNum" sz="quarter" idx="10"/>
          </p:nvPr>
        </p:nvSpPr>
        <p:spPr/>
        <p:txBody>
          <a:bodyPr/>
          <a:lstStyle/>
          <a:p>
            <a:fld id="{34F863A5-191B-D945-B4BE-EE00AE2EF781}"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BA2EB78-5571-4D74-BC4F-06DC1DCE4991}" type="datetimeFigureOut">
              <a:rPr lang="el-GR" smtClean="0"/>
              <a:pPr/>
              <a:t>6/7/2016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57E88DD-F485-449F-9288-266AF6BF5D5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BA2EB78-5571-4D74-BC4F-06DC1DCE4991}" type="datetimeFigureOut">
              <a:rPr lang="el-GR" smtClean="0"/>
              <a:pPr/>
              <a:t>6/7/2016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57E88DD-F485-449F-9288-266AF6BF5D5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BA2EB78-5571-4D74-BC4F-06DC1DCE4991}" type="datetimeFigureOut">
              <a:rPr lang="el-GR" smtClean="0"/>
              <a:pPr/>
              <a:t>6/7/2016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57E88DD-F485-449F-9288-266AF6BF5D5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BA2EB78-5571-4D74-BC4F-06DC1DCE4991}" type="datetimeFigureOut">
              <a:rPr lang="el-GR" smtClean="0"/>
              <a:pPr/>
              <a:t>6/7/2016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57E88DD-F485-449F-9288-266AF6BF5D5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BA2EB78-5571-4D74-BC4F-06DC1DCE4991}" type="datetimeFigureOut">
              <a:rPr lang="el-GR" smtClean="0"/>
              <a:pPr/>
              <a:t>6/7/2016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57E88DD-F485-449F-9288-266AF6BF5D5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BA2EB78-5571-4D74-BC4F-06DC1DCE4991}" type="datetimeFigureOut">
              <a:rPr lang="el-GR" smtClean="0"/>
              <a:pPr/>
              <a:t>6/7/2016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57E88DD-F485-449F-9288-266AF6BF5D5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BA2EB78-5571-4D74-BC4F-06DC1DCE4991}" type="datetimeFigureOut">
              <a:rPr lang="el-GR" smtClean="0"/>
              <a:pPr/>
              <a:t>6/7/2016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57E88DD-F485-449F-9288-266AF6BF5D5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BA2EB78-5571-4D74-BC4F-06DC1DCE4991}" type="datetimeFigureOut">
              <a:rPr lang="el-GR" smtClean="0"/>
              <a:pPr/>
              <a:t>6/7/2016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57E88DD-F485-449F-9288-266AF6BF5D5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BA2EB78-5571-4D74-BC4F-06DC1DCE4991}" type="datetimeFigureOut">
              <a:rPr lang="el-GR" smtClean="0"/>
              <a:pPr/>
              <a:t>6/7/2016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57E88DD-F485-449F-9288-266AF6BF5D5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A2EB78-5571-4D74-BC4F-06DC1DCE4991}" type="datetimeFigureOut">
              <a:rPr lang="el-GR" smtClean="0"/>
              <a:pPr/>
              <a:t>6/7/2016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57E88DD-F485-449F-9288-266AF6BF5D5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A2EB78-5571-4D74-BC4F-06DC1DCE4991}" type="datetimeFigureOut">
              <a:rPr lang="el-GR" smtClean="0"/>
              <a:pPr/>
              <a:t>6/7/2016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57E88DD-F485-449F-9288-266AF6BF5D5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2EB78-5571-4D74-BC4F-06DC1DCE4991}" type="datetimeFigureOut">
              <a:rPr lang="el-GR" smtClean="0"/>
              <a:pPr/>
              <a:t>6/7/2016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E88DD-F485-449F-9288-266AF6BF5D5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2.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8.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1835696" y="1340768"/>
            <a:ext cx="7052320" cy="1470025"/>
          </a:xfrm>
        </p:spPr>
        <p:txBody>
          <a:bodyPr>
            <a:normAutofit fontScale="90000"/>
          </a:bodyPr>
          <a:lstStyle/>
          <a:p>
            <a:r>
              <a:rPr lang="el-GR" sz="3100" b="1" dirty="0" smtClean="0">
                <a:solidFill>
                  <a:srgbClr val="C00000"/>
                </a:solidFill>
              </a:rPr>
              <a:t>1</a:t>
            </a:r>
            <a:r>
              <a:rPr lang="el-GR" sz="3100" b="1" baseline="30000" dirty="0" smtClean="0">
                <a:solidFill>
                  <a:srgbClr val="C00000"/>
                </a:solidFill>
              </a:rPr>
              <a:t>ο</a:t>
            </a:r>
            <a:r>
              <a:rPr lang="el-GR" sz="3100" b="1" dirty="0" smtClean="0">
                <a:solidFill>
                  <a:srgbClr val="C00000"/>
                </a:solidFill>
              </a:rPr>
              <a:t> κλινικό φροντιστήριο</a:t>
            </a:r>
            <a:br>
              <a:rPr lang="el-GR" sz="3100" b="1" dirty="0" smtClean="0">
                <a:solidFill>
                  <a:srgbClr val="C00000"/>
                </a:solidFill>
              </a:rPr>
            </a:br>
            <a:r>
              <a:rPr lang="el-GR" sz="3100" b="1" dirty="0" smtClean="0">
                <a:solidFill>
                  <a:srgbClr val="C00000"/>
                </a:solidFill>
              </a:rPr>
              <a:t> ακτινολογίας </a:t>
            </a:r>
            <a:r>
              <a:rPr lang="el-GR" sz="3100" b="1" dirty="0" err="1" smtClean="0">
                <a:solidFill>
                  <a:srgbClr val="C00000"/>
                </a:solidFill>
              </a:rPr>
              <a:t>μυοσκελετικού</a:t>
            </a:r>
            <a:r>
              <a:rPr lang="el-GR" sz="3100" b="1" dirty="0" smtClean="0">
                <a:solidFill>
                  <a:srgbClr val="C00000"/>
                </a:solidFill>
              </a:rPr>
              <a:t/>
            </a:r>
            <a:br>
              <a:rPr lang="el-GR" sz="3100" b="1" dirty="0" smtClean="0">
                <a:solidFill>
                  <a:srgbClr val="C00000"/>
                </a:solidFill>
              </a:rPr>
            </a:br>
            <a:r>
              <a:rPr lang="el-GR" sz="3100" b="1" dirty="0" smtClean="0">
                <a:solidFill>
                  <a:srgbClr val="C00000"/>
                </a:solidFill>
              </a:rPr>
              <a:t/>
            </a:r>
            <a:br>
              <a:rPr lang="el-GR" sz="3100" b="1" dirty="0" smtClean="0">
                <a:solidFill>
                  <a:srgbClr val="C00000"/>
                </a:solidFill>
              </a:rPr>
            </a:br>
            <a:r>
              <a:rPr lang="el-GR" sz="2400" b="1" dirty="0" smtClean="0"/>
              <a:t>Παρουσίαση κλινικών περιπτώσεων</a:t>
            </a:r>
            <a:r>
              <a:rPr lang="el-GR" sz="2800" b="1" dirty="0" smtClean="0">
                <a:solidFill>
                  <a:srgbClr val="C00000"/>
                </a:solidFill>
              </a:rPr>
              <a:t/>
            </a:r>
            <a:br>
              <a:rPr lang="el-GR" sz="2800" b="1" dirty="0" smtClean="0">
                <a:solidFill>
                  <a:srgbClr val="C00000"/>
                </a:solidFill>
              </a:rPr>
            </a:br>
            <a:r>
              <a:rPr lang="el-GR" sz="2000" b="1" dirty="0" smtClean="0"/>
              <a:t/>
            </a:r>
            <a:br>
              <a:rPr lang="el-GR" sz="2000" b="1" dirty="0" smtClean="0"/>
            </a:br>
            <a:r>
              <a:rPr lang="el-GR" sz="2000" b="1" dirty="0" smtClean="0"/>
              <a:t>Ηράκλειο, 8 Ιουλίου 2016</a:t>
            </a:r>
            <a:endParaRPr lang="el-GR" sz="2800" b="1" dirty="0">
              <a:solidFill>
                <a:srgbClr val="C00000"/>
              </a:solidFill>
            </a:endParaRPr>
          </a:p>
        </p:txBody>
      </p:sp>
      <p:sp>
        <p:nvSpPr>
          <p:cNvPr id="5" name="4 - Υπότιτλος"/>
          <p:cNvSpPr>
            <a:spLocks noGrp="1"/>
          </p:cNvSpPr>
          <p:nvPr>
            <p:ph type="subTitle" idx="1"/>
          </p:nvPr>
        </p:nvSpPr>
        <p:spPr>
          <a:xfrm>
            <a:off x="1403648" y="4653136"/>
            <a:ext cx="6400800" cy="1752600"/>
          </a:xfrm>
        </p:spPr>
        <p:txBody>
          <a:bodyPr>
            <a:normAutofit/>
          </a:bodyPr>
          <a:lstStyle/>
          <a:p>
            <a:r>
              <a:rPr lang="el-GR" sz="2000" b="1" dirty="0" err="1" smtClean="0">
                <a:solidFill>
                  <a:schemeClr val="tx1"/>
                </a:solidFill>
              </a:rPr>
              <a:t>Παπαλόπουλος</a:t>
            </a:r>
            <a:r>
              <a:rPr lang="el-GR" sz="2000" b="1" dirty="0" smtClean="0">
                <a:solidFill>
                  <a:schemeClr val="tx1"/>
                </a:solidFill>
              </a:rPr>
              <a:t> Ιωάννης</a:t>
            </a:r>
          </a:p>
          <a:p>
            <a:r>
              <a:rPr lang="el-GR" sz="2000" dirty="0" smtClean="0">
                <a:solidFill>
                  <a:schemeClr val="tx1"/>
                </a:solidFill>
              </a:rPr>
              <a:t>Κλινική ρευματολογίας, κλινικής ανοσολογίας και </a:t>
            </a:r>
            <a:r>
              <a:rPr lang="el-GR" sz="2000" dirty="0" err="1" smtClean="0">
                <a:solidFill>
                  <a:schemeClr val="tx1"/>
                </a:solidFill>
              </a:rPr>
              <a:t>αλλεργιολογίας</a:t>
            </a:r>
            <a:r>
              <a:rPr lang="el-GR" sz="2000" dirty="0" smtClean="0">
                <a:solidFill>
                  <a:schemeClr val="tx1"/>
                </a:solidFill>
              </a:rPr>
              <a:t> ΠΑΓΝΗ</a:t>
            </a:r>
            <a:endParaRPr lang="el-GR" sz="2000" dirty="0">
              <a:solidFill>
                <a:schemeClr val="tx1"/>
              </a:solidFill>
            </a:endParaRPr>
          </a:p>
        </p:txBody>
      </p:sp>
      <p:pic>
        <p:nvPicPr>
          <p:cNvPr id="6" name="Picture 6" descr="http://t1.gstatic.com/images?q=tbn:ANd9GcRSx-WGClRy43dLBxBsGGhv7SXWWhGR0uMF4wpfyY55uyWOEyjumQ"/>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22768"/>
          <a:stretch/>
        </p:blipFill>
        <p:spPr bwMode="auto">
          <a:xfrm>
            <a:off x="251520" y="4941168"/>
            <a:ext cx="871985" cy="720000"/>
          </a:xfrm>
          <a:prstGeom prst="rect">
            <a:avLst/>
          </a:prstGeom>
          <a:noFill/>
          <a:effectLst>
            <a:outerShdw blurRad="50800" dist="38100" dir="5400000" algn="t"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7" name="Picture 28"/>
          <p:cNvPicPr>
            <a:picLocks noChangeAspect="1" noChangeArrowheads="1"/>
          </p:cNvPicPr>
          <p:nvPr/>
        </p:nvPicPr>
        <p:blipFill>
          <a:blip r:embed="rId3" cstate="print">
            <a:lum contrast="10000"/>
          </a:blip>
          <a:srcRect/>
          <a:stretch>
            <a:fillRect/>
          </a:stretch>
        </p:blipFill>
        <p:spPr bwMode="auto">
          <a:xfrm>
            <a:off x="8028384" y="4797152"/>
            <a:ext cx="756000" cy="7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4" cstate="print"/>
          <a:srcRect/>
          <a:stretch>
            <a:fillRect/>
          </a:stretch>
        </p:blipFill>
        <p:spPr bwMode="auto">
          <a:xfrm>
            <a:off x="0" y="332656"/>
            <a:ext cx="2800662" cy="3602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b="1" dirty="0" smtClean="0">
                <a:solidFill>
                  <a:srgbClr val="C00000"/>
                </a:solidFill>
              </a:rPr>
              <a:t>MRI </a:t>
            </a:r>
            <a:r>
              <a:rPr lang="el-GR" sz="2400" b="1" dirty="0" smtClean="0">
                <a:solidFill>
                  <a:srgbClr val="C00000"/>
                </a:solidFill>
              </a:rPr>
              <a:t>ΘΜΣΣ-ΟΜΣΣ</a:t>
            </a:r>
            <a:endParaRPr lang="el-GR" sz="2400" b="1" dirty="0">
              <a:solidFill>
                <a:srgbClr val="C00000"/>
              </a:solidFill>
            </a:endParaRPr>
          </a:p>
        </p:txBody>
      </p:sp>
      <p:pic>
        <p:nvPicPr>
          <p:cNvPr id="1026" name="Picture 2" descr="D:\ΣΠΥΡΙΔΑΚΗΣ ΜΑΡΚΟΣ\MRI\MR3+C001.jpg"/>
          <p:cNvPicPr>
            <a:picLocks noGrp="1" noChangeAspect="1" noChangeArrowheads="1"/>
          </p:cNvPicPr>
          <p:nvPr>
            <p:ph idx="1"/>
          </p:nvPr>
        </p:nvPicPr>
        <p:blipFill>
          <a:blip r:embed="rId2" cstate="print"/>
          <a:srcRect/>
          <a:stretch>
            <a:fillRect/>
          </a:stretch>
        </p:blipFill>
        <p:spPr bwMode="auto">
          <a:xfrm>
            <a:off x="117206" y="1916832"/>
            <a:ext cx="3960440" cy="3960440"/>
          </a:xfrm>
          <a:prstGeom prst="rect">
            <a:avLst/>
          </a:prstGeom>
          <a:noFill/>
        </p:spPr>
      </p:pic>
      <p:pic>
        <p:nvPicPr>
          <p:cNvPr id="1027" name="Picture 3" descr="D:\ΣΠΥΡΙΔΑΚΗΣ ΜΑΡΚΟΣ\MRI\MR4+C001.jpg"/>
          <p:cNvPicPr>
            <a:picLocks noChangeAspect="1" noChangeArrowheads="1"/>
          </p:cNvPicPr>
          <p:nvPr/>
        </p:nvPicPr>
        <p:blipFill>
          <a:blip r:embed="rId3" cstate="print"/>
          <a:srcRect/>
          <a:stretch>
            <a:fillRect/>
          </a:stretch>
        </p:blipFill>
        <p:spPr bwMode="auto">
          <a:xfrm>
            <a:off x="4932040" y="1916832"/>
            <a:ext cx="3960440" cy="39604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b="1" dirty="0" smtClean="0">
                <a:solidFill>
                  <a:srgbClr val="C00000"/>
                </a:solidFill>
              </a:rPr>
              <a:t>MRI </a:t>
            </a:r>
            <a:r>
              <a:rPr lang="el-GR" sz="2400" b="1" dirty="0" smtClean="0">
                <a:solidFill>
                  <a:srgbClr val="C00000"/>
                </a:solidFill>
              </a:rPr>
              <a:t>ΘΜΣΣ-ΟΜΣΣ</a:t>
            </a:r>
            <a:endParaRPr lang="el-GR" sz="2400" b="1" dirty="0">
              <a:solidFill>
                <a:srgbClr val="C00000"/>
              </a:solidFill>
            </a:endParaRPr>
          </a:p>
        </p:txBody>
      </p:sp>
      <p:pic>
        <p:nvPicPr>
          <p:cNvPr id="2050" name="Picture 2" descr="D:\ΣΠΥΡΙΔΑΚΗΣ ΜΑΡΚΟΣ\MRI\MR1001.jpg"/>
          <p:cNvPicPr>
            <a:picLocks noGrp="1" noChangeAspect="1" noChangeArrowheads="1"/>
          </p:cNvPicPr>
          <p:nvPr>
            <p:ph idx="1"/>
          </p:nvPr>
        </p:nvPicPr>
        <p:blipFill>
          <a:blip r:embed="rId2" cstate="print"/>
          <a:srcRect/>
          <a:stretch>
            <a:fillRect/>
          </a:stretch>
        </p:blipFill>
        <p:spPr bwMode="auto">
          <a:xfrm>
            <a:off x="179512" y="1700808"/>
            <a:ext cx="4032448" cy="4032448"/>
          </a:xfrm>
          <a:prstGeom prst="rect">
            <a:avLst/>
          </a:prstGeom>
          <a:noFill/>
        </p:spPr>
      </p:pic>
      <p:pic>
        <p:nvPicPr>
          <p:cNvPr id="2051" name="Picture 3" descr="D:\ΣΠΥΡΙΔΑΚΗΣ ΜΑΡΚΟΣ\MRI\MR1002.jpg"/>
          <p:cNvPicPr>
            <a:picLocks noChangeAspect="1" noChangeArrowheads="1"/>
          </p:cNvPicPr>
          <p:nvPr/>
        </p:nvPicPr>
        <p:blipFill>
          <a:blip r:embed="rId3" cstate="print"/>
          <a:srcRect/>
          <a:stretch>
            <a:fillRect/>
          </a:stretch>
        </p:blipFill>
        <p:spPr bwMode="auto">
          <a:xfrm>
            <a:off x="4716414" y="1700808"/>
            <a:ext cx="4032448" cy="40324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400" b="1" dirty="0" smtClean="0">
                <a:solidFill>
                  <a:srgbClr val="C00000"/>
                </a:solidFill>
              </a:rPr>
              <a:t>MRI </a:t>
            </a:r>
            <a:r>
              <a:rPr lang="el-GR" sz="2400" b="1" dirty="0" smtClean="0">
                <a:solidFill>
                  <a:srgbClr val="C00000"/>
                </a:solidFill>
              </a:rPr>
              <a:t>ΘΜΣΣ-ΟΜΣΣ</a:t>
            </a:r>
            <a:endParaRPr lang="el-GR" sz="2400" b="1" dirty="0">
              <a:solidFill>
                <a:srgbClr val="C00000"/>
              </a:solidFill>
            </a:endParaRPr>
          </a:p>
        </p:txBody>
      </p:sp>
      <p:pic>
        <p:nvPicPr>
          <p:cNvPr id="3074" name="Picture 2" descr="D:\ΣΠΥΡΙΔΑΚΗΣ ΜΑΡΚΟΣ\MRI\MR2004.jpg"/>
          <p:cNvPicPr>
            <a:picLocks noGrp="1" noChangeAspect="1" noChangeArrowheads="1"/>
          </p:cNvPicPr>
          <p:nvPr>
            <p:ph idx="1"/>
          </p:nvPr>
        </p:nvPicPr>
        <p:blipFill>
          <a:blip r:embed="rId2" cstate="print"/>
          <a:srcRect/>
          <a:stretch>
            <a:fillRect/>
          </a:stretch>
        </p:blipFill>
        <p:spPr bwMode="auto">
          <a:xfrm>
            <a:off x="179512" y="1556792"/>
            <a:ext cx="4104456" cy="4104456"/>
          </a:xfrm>
          <a:prstGeom prst="rect">
            <a:avLst/>
          </a:prstGeom>
          <a:noFill/>
        </p:spPr>
      </p:pic>
      <p:pic>
        <p:nvPicPr>
          <p:cNvPr id="3075" name="Picture 3" descr="D:\ΣΠΥΡΙΔΑΚΗΣ ΜΑΡΚΟΣ\MRI\MR2005.jpg"/>
          <p:cNvPicPr>
            <a:picLocks noChangeAspect="1" noChangeArrowheads="1"/>
          </p:cNvPicPr>
          <p:nvPr/>
        </p:nvPicPr>
        <p:blipFill>
          <a:blip r:embed="rId3" cstate="print"/>
          <a:srcRect/>
          <a:stretch>
            <a:fillRect/>
          </a:stretch>
        </p:blipFill>
        <p:spPr bwMode="auto">
          <a:xfrm>
            <a:off x="4499992" y="1556792"/>
            <a:ext cx="4104456" cy="41044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b="1" dirty="0" smtClean="0"/>
              <a:t>Τελική διάγνωση</a:t>
            </a:r>
            <a:endParaRPr lang="en-US" sz="2800" b="1" dirty="0"/>
          </a:p>
        </p:txBody>
      </p:sp>
      <p:sp>
        <p:nvSpPr>
          <p:cNvPr id="3" name="Content Placeholder 2"/>
          <p:cNvSpPr>
            <a:spLocks noGrp="1"/>
          </p:cNvSpPr>
          <p:nvPr>
            <p:ph idx="1"/>
          </p:nvPr>
        </p:nvSpPr>
        <p:spPr>
          <a:xfrm>
            <a:off x="222250" y="1600200"/>
            <a:ext cx="8207375" cy="4525963"/>
          </a:xfrm>
        </p:spPr>
        <p:txBody>
          <a:bodyPr/>
          <a:lstStyle/>
          <a:p>
            <a:pPr algn="ctr">
              <a:lnSpc>
                <a:spcPct val="150000"/>
              </a:lnSpc>
              <a:buNone/>
            </a:pPr>
            <a:r>
              <a:rPr lang="el-GR" sz="2400" b="1" dirty="0" smtClean="0">
                <a:solidFill>
                  <a:srgbClr val="C00000"/>
                </a:solidFill>
              </a:rPr>
              <a:t>Έξαρση ΑΣ με εμπύρετο</a:t>
            </a:r>
            <a:r>
              <a:rPr lang="en-US" sz="2400" b="1" dirty="0" smtClean="0">
                <a:solidFill>
                  <a:srgbClr val="C00000"/>
                </a:solidFill>
              </a:rPr>
              <a:t> – </a:t>
            </a:r>
            <a:r>
              <a:rPr lang="el-GR" sz="2400" b="1" dirty="0" smtClean="0">
                <a:solidFill>
                  <a:srgbClr val="C00000"/>
                </a:solidFill>
              </a:rPr>
              <a:t>διάχυτη πλευροσπονδυλική ενθεσοπάθεια</a:t>
            </a:r>
          </a:p>
          <a:p>
            <a:endParaRPr lang="en-US" b="1" dirty="0" smtClean="0">
              <a:solidFill>
                <a:srgbClr val="800000"/>
              </a:solidFill>
            </a:endParaRPr>
          </a:p>
          <a:p>
            <a:pPr lvl="1">
              <a:buNone/>
            </a:pPr>
            <a:r>
              <a:rPr lang="el-GR" b="1" dirty="0" smtClean="0"/>
              <a:t>			</a:t>
            </a:r>
            <a:r>
              <a:rPr lang="el-GR" sz="2400" b="1" dirty="0" smtClean="0"/>
              <a:t>2</a:t>
            </a:r>
            <a:r>
              <a:rPr lang="el-GR" sz="2400" b="1" baseline="30000" dirty="0" smtClean="0"/>
              <a:t>ο</a:t>
            </a:r>
            <a:r>
              <a:rPr lang="el-GR" sz="2400" b="1" dirty="0" smtClean="0"/>
              <a:t> γενής αστοχία σε </a:t>
            </a:r>
            <a:r>
              <a:rPr lang="en-US" sz="2400" b="1" dirty="0" err="1" smtClean="0"/>
              <a:t>infliximab</a:t>
            </a:r>
            <a:endParaRPr lang="el-GR" sz="2400" b="1" dirty="0" smtClean="0"/>
          </a:p>
          <a:p>
            <a:pPr lvl="1">
              <a:buNone/>
            </a:pPr>
            <a:r>
              <a:rPr lang="en-US" sz="2400" b="1" dirty="0" smtClean="0"/>
              <a:t>Plan: </a:t>
            </a:r>
            <a:r>
              <a:rPr lang="el-GR" sz="2400" b="1" dirty="0" smtClean="0"/>
              <a:t>Αλλαγή βιολογικού παράγοντα (</a:t>
            </a:r>
            <a:r>
              <a:rPr lang="en-US" sz="2400" b="1" dirty="0" err="1" smtClean="0"/>
              <a:t>Adalimumab</a:t>
            </a:r>
            <a:r>
              <a:rPr lang="en-US" sz="2400" b="1" dirty="0" smtClean="0"/>
              <a:t>)</a:t>
            </a:r>
            <a:endParaRPr lang="el-GR" sz="2400" b="1" dirty="0" smtClean="0"/>
          </a:p>
          <a:p>
            <a:pPr lvl="1">
              <a:buNone/>
            </a:pPr>
            <a:endParaRPr lang="el-GR" sz="2400" b="1" dirty="0" smtClean="0"/>
          </a:p>
          <a:p>
            <a:pPr lvl="1">
              <a:buNone/>
            </a:pP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062"/>
            <a:ext cx="8229600" cy="1143000"/>
          </a:xfrm>
        </p:spPr>
        <p:txBody>
          <a:bodyPr>
            <a:normAutofit/>
          </a:bodyPr>
          <a:lstStyle/>
          <a:p>
            <a:r>
              <a:rPr lang="el-GR" sz="2800" b="1" dirty="0" smtClean="0"/>
              <a:t>Λοιμώδης σπονδυλοδισκίτιδα</a:t>
            </a:r>
            <a:br>
              <a:rPr lang="el-GR" sz="2800" b="1" dirty="0" smtClean="0"/>
            </a:br>
            <a:r>
              <a:rPr lang="en-US" sz="2800" b="1" dirty="0" smtClean="0">
                <a:solidFill>
                  <a:srgbClr val="C00000"/>
                </a:solidFill>
              </a:rPr>
              <a:t>CT vs. MRI</a:t>
            </a:r>
            <a:endParaRPr lang="en-US" sz="2800" b="1" dirty="0">
              <a:solidFill>
                <a:srgbClr val="C00000"/>
              </a:solidFill>
            </a:endParaRPr>
          </a:p>
        </p:txBody>
      </p:sp>
      <p:sp>
        <p:nvSpPr>
          <p:cNvPr id="3" name="Content Placeholder 2"/>
          <p:cNvSpPr>
            <a:spLocks noGrp="1"/>
          </p:cNvSpPr>
          <p:nvPr>
            <p:ph idx="1"/>
          </p:nvPr>
        </p:nvSpPr>
        <p:spPr>
          <a:xfrm>
            <a:off x="672504" y="1685706"/>
            <a:ext cx="8229600" cy="4525963"/>
          </a:xfrm>
        </p:spPr>
        <p:txBody>
          <a:bodyPr>
            <a:normAutofit fontScale="92500" lnSpcReduction="10000"/>
          </a:bodyPr>
          <a:lstStyle/>
          <a:p>
            <a:pPr>
              <a:buNone/>
            </a:pPr>
            <a:r>
              <a:rPr lang="el-GR" sz="2800" b="1" dirty="0" smtClean="0"/>
              <a:t>	</a:t>
            </a:r>
            <a:r>
              <a:rPr lang="el-GR" sz="2800" dirty="0" smtClean="0"/>
              <a:t>Εξέταση εκλογής: </a:t>
            </a:r>
            <a:r>
              <a:rPr lang="en-US" sz="2800" b="1" dirty="0" smtClean="0">
                <a:solidFill>
                  <a:srgbClr val="C00000"/>
                </a:solidFill>
              </a:rPr>
              <a:t>MRI </a:t>
            </a:r>
            <a:r>
              <a:rPr lang="el-GR" sz="2800" b="1" dirty="0" smtClean="0">
                <a:solidFill>
                  <a:srgbClr val="C00000"/>
                </a:solidFill>
              </a:rPr>
              <a:t>με σκιαγραφικό</a:t>
            </a:r>
          </a:p>
          <a:p>
            <a:pPr lvl="1">
              <a:lnSpc>
                <a:spcPct val="160000"/>
              </a:lnSpc>
            </a:pPr>
            <a:r>
              <a:rPr lang="el-GR" sz="2200" dirty="0" smtClean="0"/>
              <a:t>Ευαισθησία: </a:t>
            </a:r>
            <a:r>
              <a:rPr lang="el-GR" sz="2200" b="1" dirty="0" smtClean="0"/>
              <a:t>96</a:t>
            </a:r>
            <a:r>
              <a:rPr lang="el-GR" sz="2200" dirty="0" smtClean="0"/>
              <a:t>%</a:t>
            </a:r>
          </a:p>
          <a:p>
            <a:pPr lvl="1">
              <a:lnSpc>
                <a:spcPct val="160000"/>
              </a:lnSpc>
            </a:pPr>
            <a:r>
              <a:rPr lang="el-GR" sz="2200" dirty="0" smtClean="0"/>
              <a:t>Ειδικότητα: </a:t>
            </a:r>
            <a:r>
              <a:rPr lang="el-GR" sz="2200" b="1" dirty="0" smtClean="0"/>
              <a:t>93</a:t>
            </a:r>
            <a:r>
              <a:rPr lang="el-GR" sz="2200" dirty="0" smtClean="0"/>
              <a:t>%</a:t>
            </a:r>
            <a:endParaRPr lang="en-US" sz="2200" dirty="0" smtClean="0"/>
          </a:p>
          <a:p>
            <a:pPr lvl="1">
              <a:lnSpc>
                <a:spcPct val="160000"/>
              </a:lnSpc>
            </a:pPr>
            <a:r>
              <a:rPr lang="el-GR" sz="2200" dirty="0" smtClean="0"/>
              <a:t>Απώλεια </a:t>
            </a:r>
            <a:r>
              <a:rPr lang="el-GR" sz="2200" dirty="0" err="1" smtClean="0"/>
              <a:t>επιφυσιακών</a:t>
            </a:r>
            <a:r>
              <a:rPr lang="el-GR" sz="2200" dirty="0" smtClean="0"/>
              <a:t> πλακών</a:t>
            </a:r>
          </a:p>
          <a:p>
            <a:pPr lvl="1">
              <a:lnSpc>
                <a:spcPct val="160000"/>
              </a:lnSpc>
            </a:pPr>
            <a:r>
              <a:rPr lang="el-GR" sz="2200" dirty="0" smtClean="0"/>
              <a:t>Παρασπονδυλικά αποστήματα</a:t>
            </a:r>
          </a:p>
          <a:p>
            <a:pPr lvl="1">
              <a:lnSpc>
                <a:spcPct val="160000"/>
              </a:lnSpc>
            </a:pPr>
            <a:r>
              <a:rPr lang="el-GR" sz="2200" dirty="0" err="1" smtClean="0"/>
              <a:t>Επισκληρίδιος</a:t>
            </a:r>
            <a:r>
              <a:rPr lang="el-GR" sz="2200" dirty="0" smtClean="0"/>
              <a:t> χώρος, Ν.Μ.</a:t>
            </a:r>
            <a:endParaRPr lang="el-GR" sz="2400" dirty="0" smtClean="0"/>
          </a:p>
          <a:p>
            <a:pPr lvl="1"/>
            <a:endParaRPr lang="en-US" sz="2400" dirty="0" smtClean="0"/>
          </a:p>
          <a:p>
            <a:pPr lvl="1">
              <a:buNone/>
            </a:pPr>
            <a:endParaRPr lang="en-US" sz="2400" dirty="0" smtClean="0"/>
          </a:p>
          <a:p>
            <a:pPr lvl="1"/>
            <a:r>
              <a:rPr lang="en-US" sz="2400" b="1" dirty="0" smtClean="0">
                <a:solidFill>
                  <a:srgbClr val="C00000"/>
                </a:solidFill>
              </a:rPr>
              <a:t>CT</a:t>
            </a:r>
            <a:r>
              <a:rPr lang="en-US" sz="2400" dirty="0" smtClean="0">
                <a:solidFill>
                  <a:srgbClr val="C00000"/>
                </a:solidFill>
              </a:rPr>
              <a:t>:</a:t>
            </a:r>
            <a:r>
              <a:rPr lang="en-US" sz="2400" dirty="0" smtClean="0"/>
              <a:t> </a:t>
            </a:r>
            <a:r>
              <a:rPr lang="el-GR" sz="2400" dirty="0" smtClean="0"/>
              <a:t>Χρησιμοποιείται κυρίως για τη λήψη </a:t>
            </a:r>
            <a:r>
              <a:rPr lang="el-GR" sz="2400" b="1" dirty="0" smtClean="0"/>
              <a:t>κατευθυνόμενης βιοψίας ιστού</a:t>
            </a:r>
            <a:endParaRPr lang="en-US" sz="2400" b="1" dirty="0"/>
          </a:p>
        </p:txBody>
      </p:sp>
      <p:sp>
        <p:nvSpPr>
          <p:cNvPr id="4" name="TextBox 3"/>
          <p:cNvSpPr txBox="1"/>
          <p:nvPr/>
        </p:nvSpPr>
        <p:spPr>
          <a:xfrm>
            <a:off x="4596060" y="6211669"/>
            <a:ext cx="4547940" cy="646331"/>
          </a:xfrm>
          <a:prstGeom prst="rect">
            <a:avLst/>
          </a:prstGeom>
          <a:noFill/>
        </p:spPr>
        <p:txBody>
          <a:bodyPr wrap="none" rtlCol="0">
            <a:spAutoFit/>
          </a:bodyPr>
          <a:lstStyle/>
          <a:p>
            <a:r>
              <a:rPr lang="en-US" dirty="0" err="1" smtClean="0"/>
              <a:t>Gouliouris</a:t>
            </a:r>
            <a:r>
              <a:rPr lang="en-US" dirty="0" smtClean="0"/>
              <a:t> et al, J </a:t>
            </a:r>
            <a:r>
              <a:rPr lang="en-US" dirty="0" err="1" smtClean="0"/>
              <a:t>Antimicrob</a:t>
            </a:r>
            <a:r>
              <a:rPr lang="en-US" dirty="0" smtClean="0"/>
              <a:t> </a:t>
            </a:r>
            <a:r>
              <a:rPr lang="en-US" dirty="0" err="1" smtClean="0"/>
              <a:t>Chemother</a:t>
            </a:r>
            <a:r>
              <a:rPr lang="en-US" dirty="0" smtClean="0"/>
              <a:t>, 2010</a:t>
            </a:r>
          </a:p>
          <a:p>
            <a:r>
              <a:rPr lang="en-US" dirty="0" err="1" smtClean="0"/>
              <a:t>Modic</a:t>
            </a:r>
            <a:r>
              <a:rPr lang="en-US" dirty="0" smtClean="0"/>
              <a:t> et al, Radiology, 1985</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b="1" dirty="0" smtClean="0">
                <a:solidFill>
                  <a:srgbClr val="C00000"/>
                </a:solidFill>
              </a:rPr>
              <a:t>Take home messages</a:t>
            </a:r>
            <a:endParaRPr lang="el-GR" sz="2800" b="1" dirty="0">
              <a:solidFill>
                <a:srgbClr val="C00000"/>
              </a:solidFill>
            </a:endParaRPr>
          </a:p>
        </p:txBody>
      </p:sp>
      <p:sp>
        <p:nvSpPr>
          <p:cNvPr id="3" name="2 - Θέση περιεχομένου"/>
          <p:cNvSpPr>
            <a:spLocks noGrp="1"/>
          </p:cNvSpPr>
          <p:nvPr>
            <p:ph idx="1"/>
          </p:nvPr>
        </p:nvSpPr>
        <p:spPr/>
        <p:txBody>
          <a:bodyPr>
            <a:normAutofit/>
          </a:bodyPr>
          <a:lstStyle/>
          <a:p>
            <a:pPr>
              <a:lnSpc>
                <a:spcPct val="200000"/>
              </a:lnSpc>
              <a:buFont typeface="Wingdings" pitchFamily="2" charset="2"/>
              <a:buChar char="Ø"/>
            </a:pPr>
            <a:r>
              <a:rPr lang="el-GR" sz="2400" b="1" dirty="0" smtClean="0"/>
              <a:t>Πυρετός + οσφυαλγία σε ασθενή υπό </a:t>
            </a:r>
            <a:r>
              <a:rPr lang="en-US" sz="2400" b="1" dirty="0" smtClean="0"/>
              <a:t>anti-TNF</a:t>
            </a:r>
            <a:r>
              <a:rPr lang="el-GR" sz="2400" b="1" dirty="0" smtClean="0"/>
              <a:t>:</a:t>
            </a:r>
          </a:p>
          <a:p>
            <a:pPr lvl="1">
              <a:lnSpc>
                <a:spcPct val="200000"/>
              </a:lnSpc>
              <a:buFont typeface="Wingdings" pitchFamily="2" charset="2"/>
              <a:buChar char="ü"/>
            </a:pPr>
            <a:r>
              <a:rPr lang="el-GR" sz="2000" b="1" dirty="0" smtClean="0"/>
              <a:t>Αποκλεισμός λοιμώδους </a:t>
            </a:r>
            <a:r>
              <a:rPr lang="el-GR" sz="2000" b="1" dirty="0" err="1" smtClean="0"/>
              <a:t>σπονδυλοδισκίτιδας</a:t>
            </a:r>
            <a:r>
              <a:rPr lang="el-GR" sz="2000" b="1" dirty="0" smtClean="0"/>
              <a:t>!!!</a:t>
            </a:r>
          </a:p>
          <a:p>
            <a:pPr>
              <a:lnSpc>
                <a:spcPct val="200000"/>
              </a:lnSpc>
              <a:buFont typeface="Wingdings" pitchFamily="2" charset="2"/>
              <a:buChar char="Ø"/>
            </a:pPr>
            <a:r>
              <a:rPr lang="el-GR" sz="2400" b="1" dirty="0" smtClean="0"/>
              <a:t>Εξέταση εκλογής: </a:t>
            </a:r>
            <a:r>
              <a:rPr lang="en-US" sz="2400" b="1" dirty="0" smtClean="0">
                <a:solidFill>
                  <a:srgbClr val="C00000"/>
                </a:solidFill>
              </a:rPr>
              <a:t>MRI </a:t>
            </a:r>
            <a:r>
              <a:rPr lang="el-GR" sz="2400" b="1" dirty="0" smtClean="0">
                <a:solidFill>
                  <a:srgbClr val="C00000"/>
                </a:solidFill>
              </a:rPr>
              <a:t>με σκιαγραφικό</a:t>
            </a:r>
            <a:endParaRPr lang="en-US" sz="2400" b="1" dirty="0" smtClean="0">
              <a:solidFill>
                <a:srgbClr val="C00000"/>
              </a:solidFill>
            </a:endParaRPr>
          </a:p>
          <a:p>
            <a:pPr>
              <a:lnSpc>
                <a:spcPct val="200000"/>
              </a:lnSpc>
              <a:buFont typeface="Wingdings" pitchFamily="2" charset="2"/>
              <a:buChar char="Ø"/>
            </a:pPr>
            <a:r>
              <a:rPr lang="el-GR" sz="2400" b="1" dirty="0" smtClean="0"/>
              <a:t>Έξαρση </a:t>
            </a:r>
            <a:r>
              <a:rPr lang="en-US" sz="2400" b="1" dirty="0" err="1" smtClean="0"/>
              <a:t>AxialSpA</a:t>
            </a:r>
            <a:r>
              <a:rPr lang="en-US" sz="2400" b="1" dirty="0" smtClean="0"/>
              <a:t>: </a:t>
            </a:r>
            <a:r>
              <a:rPr lang="el-GR" sz="2400" b="1" dirty="0" smtClean="0"/>
              <a:t>σπάνια και με πυρετό</a:t>
            </a:r>
          </a:p>
          <a:p>
            <a:pPr>
              <a:buFont typeface="Wingdings" pitchFamily="2" charset="2"/>
              <a:buChar char="Ø"/>
            </a:pPr>
            <a:endParaRPr lang="el-GR" sz="2400" b="1" dirty="0" smtClean="0"/>
          </a:p>
          <a:p>
            <a:pPr>
              <a:buNone/>
            </a:pPr>
            <a:r>
              <a:rPr lang="el-GR" sz="2400" b="1" dirty="0" smtClean="0"/>
              <a:t> </a:t>
            </a:r>
            <a:endParaRPr lang="el-G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solidFill>
                  <a:srgbClr val="C00000"/>
                </a:solidFill>
              </a:rPr>
              <a:t>2</a:t>
            </a:r>
            <a:r>
              <a:rPr lang="el-GR" sz="2800" b="1" baseline="30000" dirty="0" smtClean="0">
                <a:solidFill>
                  <a:srgbClr val="C00000"/>
                </a:solidFill>
              </a:rPr>
              <a:t>η</a:t>
            </a:r>
            <a:r>
              <a:rPr lang="el-GR" sz="2800" b="1" dirty="0" smtClean="0">
                <a:solidFill>
                  <a:srgbClr val="C00000"/>
                </a:solidFill>
              </a:rPr>
              <a:t> περίπτωση</a:t>
            </a:r>
            <a:br>
              <a:rPr lang="el-GR" sz="2800" b="1" dirty="0" smtClean="0">
                <a:solidFill>
                  <a:srgbClr val="C00000"/>
                </a:solidFill>
              </a:rPr>
            </a:br>
            <a:r>
              <a:rPr lang="el-GR" sz="2400" b="1" dirty="0" smtClean="0">
                <a:solidFill>
                  <a:srgbClr val="C00000"/>
                </a:solidFill>
              </a:rPr>
              <a:t>Ατομικό αναμνηστικό/ κλινική εικόνα</a:t>
            </a:r>
            <a:endParaRPr lang="el-GR" sz="2800" b="1" dirty="0">
              <a:solidFill>
                <a:srgbClr val="C00000"/>
              </a:solidFill>
            </a:endParaRPr>
          </a:p>
        </p:txBody>
      </p:sp>
      <p:sp>
        <p:nvSpPr>
          <p:cNvPr id="3" name="2 - Θέση περιεχομένου"/>
          <p:cNvSpPr>
            <a:spLocks noGrp="1"/>
          </p:cNvSpPr>
          <p:nvPr>
            <p:ph idx="1"/>
          </p:nvPr>
        </p:nvSpPr>
        <p:spPr/>
        <p:txBody>
          <a:bodyPr>
            <a:normAutofit fontScale="85000" lnSpcReduction="10000"/>
          </a:bodyPr>
          <a:lstStyle/>
          <a:p>
            <a:pPr>
              <a:lnSpc>
                <a:spcPct val="200000"/>
              </a:lnSpc>
              <a:buFont typeface="Wingdings" pitchFamily="2" charset="2"/>
              <a:buChar char="Ø"/>
            </a:pPr>
            <a:r>
              <a:rPr lang="el-GR" sz="2000" b="1" dirty="0" smtClean="0"/>
              <a:t>Άνδρας, </a:t>
            </a:r>
            <a:r>
              <a:rPr lang="en-US" sz="2000" b="1" dirty="0" smtClean="0"/>
              <a:t>36</a:t>
            </a:r>
            <a:r>
              <a:rPr lang="el-GR" sz="2000" b="1" dirty="0" smtClean="0"/>
              <a:t> ετών</a:t>
            </a:r>
          </a:p>
          <a:p>
            <a:pPr>
              <a:lnSpc>
                <a:spcPct val="200000"/>
              </a:lnSpc>
              <a:buFont typeface="Wingdings" pitchFamily="2" charset="2"/>
              <a:buChar char="Ø"/>
            </a:pPr>
            <a:r>
              <a:rPr lang="el-GR" sz="2000" b="1" dirty="0" smtClean="0"/>
              <a:t>Πολυαρθρίτιδα κάτω άκρων </a:t>
            </a:r>
          </a:p>
          <a:p>
            <a:pPr>
              <a:lnSpc>
                <a:spcPct val="200000"/>
              </a:lnSpc>
              <a:buFont typeface="Wingdings" pitchFamily="2" charset="2"/>
              <a:buChar char="Ø"/>
            </a:pPr>
            <a:r>
              <a:rPr lang="el-GR" sz="2000" b="1" dirty="0" smtClean="0"/>
              <a:t>Πάχυνση ΔΕ </a:t>
            </a:r>
            <a:r>
              <a:rPr lang="el-GR" sz="2000" b="1" dirty="0" err="1" smtClean="0"/>
              <a:t>αχιλλείου</a:t>
            </a:r>
            <a:r>
              <a:rPr lang="el-GR" sz="2000" b="1" dirty="0" smtClean="0"/>
              <a:t> τένοντα</a:t>
            </a:r>
          </a:p>
          <a:p>
            <a:pPr>
              <a:lnSpc>
                <a:spcPct val="200000"/>
              </a:lnSpc>
              <a:buFont typeface="Wingdings" pitchFamily="2" charset="2"/>
              <a:buChar char="Ø"/>
            </a:pPr>
            <a:r>
              <a:rPr lang="el-GR" sz="2000" b="1" dirty="0" err="1" smtClean="0"/>
              <a:t>Τόφοι</a:t>
            </a:r>
            <a:r>
              <a:rPr lang="el-GR" sz="2000" b="1" dirty="0" smtClean="0"/>
              <a:t> σε πτερύγια </a:t>
            </a:r>
            <a:r>
              <a:rPr lang="el-GR" sz="2000" b="1" dirty="0" err="1" smtClean="0"/>
              <a:t>ώτων</a:t>
            </a:r>
            <a:r>
              <a:rPr lang="el-GR" sz="2000" b="1" dirty="0" smtClean="0"/>
              <a:t> άμφω, ωλέκρανο ΑΡ, ΔΕ αντίχειρα</a:t>
            </a:r>
          </a:p>
          <a:p>
            <a:pPr>
              <a:lnSpc>
                <a:spcPct val="200000"/>
              </a:lnSpc>
              <a:buFont typeface="Wingdings" pitchFamily="2" charset="2"/>
              <a:buChar char="Ø"/>
            </a:pPr>
            <a:r>
              <a:rPr lang="el-GR" sz="2000" b="1" dirty="0" err="1" smtClean="0"/>
              <a:t>Συγκάμψεις</a:t>
            </a:r>
            <a:r>
              <a:rPr lang="el-GR" sz="2000" b="1" dirty="0" smtClean="0"/>
              <a:t> (</a:t>
            </a:r>
            <a:r>
              <a:rPr lang="en-US" sz="2000" b="1" dirty="0" smtClean="0"/>
              <a:t>contractures) </a:t>
            </a:r>
            <a:r>
              <a:rPr lang="el-GR" sz="2000" b="1" dirty="0" smtClean="0"/>
              <a:t>δακτύλων ΔΕ άκρας χειρός</a:t>
            </a:r>
          </a:p>
          <a:p>
            <a:pPr>
              <a:lnSpc>
                <a:spcPct val="200000"/>
              </a:lnSpc>
              <a:buFont typeface="Wingdings" pitchFamily="2" charset="2"/>
              <a:buChar char="Ø"/>
            </a:pPr>
            <a:r>
              <a:rPr lang="el-GR" sz="2000" b="1" dirty="0" smtClean="0"/>
              <a:t>Βελονοειδείς κρύσταλλοι ουρικού </a:t>
            </a:r>
            <a:r>
              <a:rPr lang="el-GR" sz="2000" b="1" dirty="0" err="1" smtClean="0"/>
              <a:t>μονονατρίου</a:t>
            </a:r>
            <a:r>
              <a:rPr lang="el-GR" sz="2000" b="1" dirty="0" smtClean="0"/>
              <a:t> σε επισκόπηση αρθρικού υγρού</a:t>
            </a:r>
          </a:p>
          <a:p>
            <a:pPr>
              <a:lnSpc>
                <a:spcPct val="200000"/>
              </a:lnSpc>
              <a:buFont typeface="Wingdings" pitchFamily="2" charset="2"/>
              <a:buChar char="Ø"/>
            </a:pPr>
            <a:r>
              <a:rPr lang="el-GR" sz="2000" b="1" dirty="0" smtClean="0"/>
              <a:t>Ουρικό οξύ ορού &gt; 10 </a:t>
            </a:r>
            <a:r>
              <a:rPr lang="en-US" sz="2000" b="1" dirty="0" smtClean="0"/>
              <a:t>mg/dl </a:t>
            </a:r>
            <a:r>
              <a:rPr lang="el-GR" sz="2000" b="1" dirty="0" smtClean="0"/>
              <a:t>σε επαναλαμβανόμενες μετρήσεις</a:t>
            </a:r>
            <a:endParaRPr lang="el-GR" sz="2000" b="1" dirty="0"/>
          </a:p>
        </p:txBody>
      </p:sp>
      <p:pic>
        <p:nvPicPr>
          <p:cNvPr id="4" name="Picture 7" descr="2011-08-29 15.48.18.jpg"/>
          <p:cNvPicPr>
            <a:picLocks/>
          </p:cNvPicPr>
          <p:nvPr/>
        </p:nvPicPr>
        <p:blipFill>
          <a:blip r:embed="rId2" cstate="print"/>
          <a:srcRect l="2768"/>
          <a:stretch>
            <a:fillRect/>
          </a:stretch>
        </p:blipFill>
        <p:spPr>
          <a:xfrm rot="5400000">
            <a:off x="6580243" y="1420757"/>
            <a:ext cx="2320216" cy="216023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smtClean="0">
                <a:solidFill>
                  <a:srgbClr val="C00000"/>
                </a:solidFill>
              </a:rPr>
              <a:t>Διάγνωση:</a:t>
            </a:r>
            <a:endParaRPr lang="el-GR" sz="2400" b="1" dirty="0">
              <a:solidFill>
                <a:srgbClr val="C00000"/>
              </a:solidFill>
            </a:endParaRPr>
          </a:p>
        </p:txBody>
      </p:sp>
      <p:sp>
        <p:nvSpPr>
          <p:cNvPr id="3" name="2 - Θέση περιεχομένου"/>
          <p:cNvSpPr>
            <a:spLocks noGrp="1"/>
          </p:cNvSpPr>
          <p:nvPr>
            <p:ph idx="1"/>
          </p:nvPr>
        </p:nvSpPr>
        <p:spPr/>
        <p:txBody>
          <a:bodyPr>
            <a:normAutofit/>
          </a:bodyPr>
          <a:lstStyle/>
          <a:p>
            <a:pPr algn="ctr">
              <a:buNone/>
            </a:pPr>
            <a:r>
              <a:rPr lang="el-GR" sz="2800" b="1" dirty="0" smtClean="0"/>
              <a:t>Χρόνια </a:t>
            </a:r>
            <a:r>
              <a:rPr lang="el-GR" sz="2800" b="1" dirty="0" err="1" smtClean="0"/>
              <a:t>τοφώδης</a:t>
            </a:r>
            <a:r>
              <a:rPr lang="el-GR" sz="2800" b="1" dirty="0" smtClean="0"/>
              <a:t> ουρική αρθρίτιδα</a:t>
            </a:r>
          </a:p>
          <a:p>
            <a:pPr algn="ctr">
              <a:buFont typeface="Wingdings" pitchFamily="2" charset="2"/>
              <a:buChar char="Ø"/>
            </a:pPr>
            <a:endParaRPr lang="el-GR" sz="2400" b="1" dirty="0" smtClean="0"/>
          </a:p>
          <a:p>
            <a:pPr algn="ctr">
              <a:buNone/>
            </a:pPr>
            <a:endParaRPr lang="el-GR" sz="2400" b="1" dirty="0" smtClean="0">
              <a:solidFill>
                <a:srgbClr val="C00000"/>
              </a:solidFill>
            </a:endParaRPr>
          </a:p>
          <a:p>
            <a:pPr algn="ctr">
              <a:buNone/>
            </a:pPr>
            <a:r>
              <a:rPr lang="el-GR" sz="2400" b="1" dirty="0" smtClean="0">
                <a:solidFill>
                  <a:srgbClr val="C00000"/>
                </a:solidFill>
              </a:rPr>
              <a:t>Θεραπεία:</a:t>
            </a:r>
          </a:p>
          <a:p>
            <a:pPr>
              <a:lnSpc>
                <a:spcPct val="200000"/>
              </a:lnSpc>
              <a:buFont typeface="Wingdings" pitchFamily="2" charset="2"/>
              <a:buChar char="Ø"/>
            </a:pPr>
            <a:r>
              <a:rPr lang="el-GR" sz="2000" b="1" dirty="0" smtClean="0"/>
              <a:t>Κολχικίνη 0,5 </a:t>
            </a:r>
            <a:r>
              <a:rPr lang="en-US" sz="2000" b="1" dirty="0" smtClean="0"/>
              <a:t>mg bid</a:t>
            </a:r>
          </a:p>
          <a:p>
            <a:pPr>
              <a:lnSpc>
                <a:spcPct val="200000"/>
              </a:lnSpc>
              <a:buFont typeface="Wingdings" pitchFamily="2" charset="2"/>
              <a:buChar char="Ø"/>
            </a:pPr>
            <a:r>
              <a:rPr lang="el-GR" sz="2000" b="1" dirty="0" err="1" smtClean="0"/>
              <a:t>Πρεδνιζολόνη</a:t>
            </a:r>
            <a:r>
              <a:rPr lang="el-GR" sz="2000" b="1" dirty="0" smtClean="0"/>
              <a:t> σε δόσεις &gt; 10 </a:t>
            </a:r>
            <a:r>
              <a:rPr lang="en-US" sz="2000" b="1" dirty="0" smtClean="0"/>
              <a:t>mg </a:t>
            </a:r>
            <a:r>
              <a:rPr lang="el-GR" sz="2000" b="1" dirty="0" smtClean="0"/>
              <a:t>ημερησίως</a:t>
            </a:r>
          </a:p>
          <a:p>
            <a:pPr>
              <a:lnSpc>
                <a:spcPct val="200000"/>
              </a:lnSpc>
              <a:buFont typeface="Wingdings" pitchFamily="2" charset="2"/>
              <a:buChar char="Ø"/>
            </a:pPr>
            <a:r>
              <a:rPr lang="el-GR" sz="2000" b="1" dirty="0" err="1" smtClean="0"/>
              <a:t>Αλλοπουρινόλη</a:t>
            </a:r>
            <a:r>
              <a:rPr lang="el-GR" sz="2000" b="1" dirty="0" smtClean="0"/>
              <a:t>: </a:t>
            </a:r>
            <a:r>
              <a:rPr lang="el-GR" sz="2000" b="1" dirty="0" err="1" smtClean="0"/>
              <a:t>τιτλοποίηση</a:t>
            </a:r>
            <a:r>
              <a:rPr lang="el-GR" sz="2000" b="1" dirty="0" smtClean="0"/>
              <a:t> ως και 700</a:t>
            </a:r>
            <a:r>
              <a:rPr lang="en-US" sz="2000" b="1" dirty="0" smtClean="0"/>
              <a:t>mg </a:t>
            </a:r>
            <a:r>
              <a:rPr lang="el-GR" sz="2000" b="1" dirty="0" smtClean="0"/>
              <a:t>ημερησίως</a:t>
            </a:r>
          </a:p>
          <a:p>
            <a:pPr>
              <a:lnSpc>
                <a:spcPct val="200000"/>
              </a:lnSpc>
              <a:buFont typeface="Wingdings" pitchFamily="2" charset="2"/>
              <a:buChar char="Ø"/>
            </a:pPr>
            <a:endParaRPr lang="el-GR" sz="2000" b="1" dirty="0" smtClean="0"/>
          </a:p>
          <a:p>
            <a:pPr>
              <a:lnSpc>
                <a:spcPct val="200000"/>
              </a:lnSpc>
              <a:buFont typeface="Wingdings" pitchFamily="2" charset="2"/>
              <a:buChar char="Ø"/>
            </a:pPr>
            <a:endParaRPr lang="el-G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smtClean="0">
                <a:solidFill>
                  <a:srgbClr val="C00000"/>
                </a:solidFill>
              </a:rPr>
              <a:t>Πορεία νόσου:</a:t>
            </a:r>
            <a:endParaRPr lang="el-GR" sz="2400" b="1" dirty="0">
              <a:solidFill>
                <a:srgbClr val="C00000"/>
              </a:solidFill>
            </a:endParaRPr>
          </a:p>
        </p:txBody>
      </p:sp>
      <p:sp>
        <p:nvSpPr>
          <p:cNvPr id="3" name="2 - Θέση περιεχομένου"/>
          <p:cNvSpPr>
            <a:spLocks noGrp="1"/>
          </p:cNvSpPr>
          <p:nvPr>
            <p:ph idx="1"/>
          </p:nvPr>
        </p:nvSpPr>
        <p:spPr/>
        <p:txBody>
          <a:bodyPr>
            <a:normAutofit/>
          </a:bodyPr>
          <a:lstStyle/>
          <a:p>
            <a:pPr>
              <a:lnSpc>
                <a:spcPct val="200000"/>
              </a:lnSpc>
              <a:buFont typeface="Wingdings" pitchFamily="2" charset="2"/>
              <a:buChar char="Ø"/>
            </a:pPr>
            <a:r>
              <a:rPr lang="el-GR" sz="2000" b="1" dirty="0" smtClean="0"/>
              <a:t>&gt;5 επεισόδια εξάρσεων ετησίως</a:t>
            </a:r>
          </a:p>
          <a:p>
            <a:pPr>
              <a:lnSpc>
                <a:spcPct val="200000"/>
              </a:lnSpc>
              <a:buFont typeface="Wingdings" pitchFamily="2" charset="2"/>
              <a:buChar char="Ø"/>
            </a:pPr>
            <a:r>
              <a:rPr lang="el-GR" sz="2000" b="1" dirty="0" smtClean="0"/>
              <a:t>Ανεπαρκής απόκριση σε κολχικίνη ως αγωγή προφύλαξης</a:t>
            </a:r>
          </a:p>
          <a:p>
            <a:pPr>
              <a:lnSpc>
                <a:spcPct val="200000"/>
              </a:lnSpc>
              <a:buFont typeface="Wingdings" pitchFamily="2" charset="2"/>
              <a:buChar char="Ø"/>
            </a:pPr>
            <a:r>
              <a:rPr lang="el-GR" sz="2000" b="1" dirty="0" smtClean="0"/>
              <a:t>Αδυναμία απόσυρσης στεροειδών</a:t>
            </a:r>
          </a:p>
          <a:p>
            <a:pPr>
              <a:lnSpc>
                <a:spcPct val="200000"/>
              </a:lnSpc>
              <a:buFont typeface="Wingdings" pitchFamily="2" charset="2"/>
              <a:buChar char="Ø"/>
            </a:pPr>
            <a:r>
              <a:rPr lang="el-GR" sz="2000" b="1" dirty="0" smtClean="0"/>
              <a:t>Χειρουργηθείς οφθαλμικός  καταρράκτης άμφω </a:t>
            </a:r>
            <a:endParaRPr lang="en-US" sz="2000" b="1" dirty="0" smtClean="0"/>
          </a:p>
          <a:p>
            <a:pPr>
              <a:lnSpc>
                <a:spcPct val="200000"/>
              </a:lnSpc>
              <a:buFont typeface="Wingdings" pitchFamily="2" charset="2"/>
              <a:buChar char="Ø"/>
            </a:pPr>
            <a:r>
              <a:rPr lang="el-GR" sz="2000" b="1" dirty="0" smtClean="0"/>
              <a:t>Ουρικό οξύ ορού σταθερά &gt;10 </a:t>
            </a:r>
            <a:r>
              <a:rPr lang="en-US" sz="2000" b="1" dirty="0" smtClean="0"/>
              <a:t>mg/dl ( &gt;&gt;</a:t>
            </a:r>
            <a:r>
              <a:rPr lang="el-GR" sz="2000" b="1" dirty="0" smtClean="0"/>
              <a:t> 5 </a:t>
            </a:r>
            <a:r>
              <a:rPr lang="en-US" sz="2000" b="1" dirty="0" smtClean="0"/>
              <a:t>mg/dl)</a:t>
            </a:r>
            <a:endParaRPr lang="el-GR" sz="2000" b="1" dirty="0" smtClean="0"/>
          </a:p>
          <a:p>
            <a:pPr>
              <a:lnSpc>
                <a:spcPct val="200000"/>
              </a:lnSpc>
              <a:buFont typeface="Wingdings" pitchFamily="2" charset="2"/>
              <a:buChar char="Ø"/>
            </a:pPr>
            <a:r>
              <a:rPr lang="el-GR" sz="2400" b="1" dirty="0" smtClean="0">
                <a:solidFill>
                  <a:srgbClr val="C00000"/>
                </a:solidFill>
              </a:rPr>
              <a:t>Αστοχία τρέχουσας αγωγής!!!</a:t>
            </a:r>
          </a:p>
          <a:p>
            <a:pPr>
              <a:lnSpc>
                <a:spcPct val="200000"/>
              </a:lnSpc>
              <a:buFont typeface="Wingdings" pitchFamily="2" charset="2"/>
              <a:buChar char="Ø"/>
            </a:pPr>
            <a:endParaRPr lang="el-GR" sz="2000" b="1" dirty="0" smtClean="0"/>
          </a:p>
          <a:p>
            <a:pPr>
              <a:buNone/>
            </a:pPr>
            <a:endParaRPr lang="el-GR"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8 - Ομάδα"/>
          <p:cNvGrpSpPr>
            <a:grpSpLocks/>
          </p:cNvGrpSpPr>
          <p:nvPr/>
        </p:nvGrpSpPr>
        <p:grpSpPr bwMode="auto">
          <a:xfrm>
            <a:off x="539552" y="836712"/>
            <a:ext cx="7776864" cy="6021288"/>
            <a:chOff x="755576" y="-1"/>
            <a:chExt cx="8388424" cy="6885385"/>
          </a:xfrm>
        </p:grpSpPr>
        <p:pic>
          <p:nvPicPr>
            <p:cNvPr id="2051" name="Picture 2" descr="C:\Users\SYNGO\Desktop\img003.jpg"/>
            <p:cNvPicPr>
              <a:picLocks noChangeAspect="1" noChangeArrowheads="1"/>
            </p:cNvPicPr>
            <p:nvPr/>
          </p:nvPicPr>
          <p:blipFill>
            <a:blip r:embed="rId3" cstate="print"/>
            <a:srcRect l="6924" t="23944" r="31964"/>
            <a:stretch>
              <a:fillRect/>
            </a:stretch>
          </p:blipFill>
          <p:spPr bwMode="auto">
            <a:xfrm>
              <a:off x="764984" y="-1"/>
              <a:ext cx="2870911" cy="3573017"/>
            </a:xfrm>
            <a:prstGeom prst="rect">
              <a:avLst/>
            </a:prstGeom>
            <a:noFill/>
            <a:ln w="9525">
              <a:noFill/>
              <a:miter lim="800000"/>
              <a:headEnd/>
              <a:tailEnd/>
            </a:ln>
          </p:spPr>
        </p:pic>
        <p:pic>
          <p:nvPicPr>
            <p:cNvPr id="2052" name="Picture 3" descr="C:\Users\SYNGO\Desktop\img001.jpg"/>
            <p:cNvPicPr>
              <a:picLocks noChangeAspect="1" noChangeArrowheads="1"/>
            </p:cNvPicPr>
            <p:nvPr/>
          </p:nvPicPr>
          <p:blipFill>
            <a:blip r:embed="rId4" cstate="print"/>
            <a:srcRect l="17516" t="9874" r="18161" b="8286"/>
            <a:stretch>
              <a:fillRect/>
            </a:stretch>
          </p:blipFill>
          <p:spPr bwMode="auto">
            <a:xfrm>
              <a:off x="3419872" y="0"/>
              <a:ext cx="2808312" cy="3573016"/>
            </a:xfrm>
            <a:prstGeom prst="rect">
              <a:avLst/>
            </a:prstGeom>
            <a:noFill/>
            <a:ln w="9525">
              <a:noFill/>
              <a:miter lim="800000"/>
              <a:headEnd/>
              <a:tailEnd/>
            </a:ln>
          </p:spPr>
        </p:pic>
        <p:pic>
          <p:nvPicPr>
            <p:cNvPr id="2053" name="Picture 4" descr="C:\Users\SYNGO\Desktop\img002.jpg"/>
            <p:cNvPicPr>
              <a:picLocks noChangeAspect="1" noChangeArrowheads="1"/>
            </p:cNvPicPr>
            <p:nvPr/>
          </p:nvPicPr>
          <p:blipFill>
            <a:blip r:embed="rId5" cstate="print"/>
            <a:srcRect l="25893" t="30087" r="35268" b="23305"/>
            <a:stretch>
              <a:fillRect/>
            </a:stretch>
          </p:blipFill>
          <p:spPr bwMode="auto">
            <a:xfrm>
              <a:off x="6228184" y="-1"/>
              <a:ext cx="2915816" cy="3498979"/>
            </a:xfrm>
            <a:prstGeom prst="rect">
              <a:avLst/>
            </a:prstGeom>
            <a:noFill/>
            <a:ln w="9525">
              <a:noFill/>
              <a:miter lim="800000"/>
              <a:headEnd/>
              <a:tailEnd/>
            </a:ln>
          </p:spPr>
        </p:pic>
        <p:pic>
          <p:nvPicPr>
            <p:cNvPr id="2054" name="Picture 5" descr="C:\Users\SYNGO\Desktop\img001.jpg"/>
            <p:cNvPicPr>
              <a:picLocks noChangeAspect="1" noChangeArrowheads="1"/>
            </p:cNvPicPr>
            <p:nvPr/>
          </p:nvPicPr>
          <p:blipFill>
            <a:blip r:embed="rId6" cstate="print"/>
            <a:srcRect l="12175" t="17172" r="32166" b="18471"/>
            <a:stretch>
              <a:fillRect/>
            </a:stretch>
          </p:blipFill>
          <p:spPr bwMode="auto">
            <a:xfrm>
              <a:off x="6228184" y="3486588"/>
              <a:ext cx="2915816" cy="3371412"/>
            </a:xfrm>
            <a:prstGeom prst="rect">
              <a:avLst/>
            </a:prstGeom>
            <a:noFill/>
            <a:ln w="9525">
              <a:noFill/>
              <a:miter lim="800000"/>
              <a:headEnd/>
              <a:tailEnd/>
            </a:ln>
          </p:spPr>
        </p:pic>
        <p:pic>
          <p:nvPicPr>
            <p:cNvPr id="2055" name="Picture 6" descr="C:\Users\SYNGO\Desktop\img002.jpg"/>
            <p:cNvPicPr>
              <a:picLocks noChangeAspect="1" noChangeArrowheads="1"/>
            </p:cNvPicPr>
            <p:nvPr/>
          </p:nvPicPr>
          <p:blipFill>
            <a:blip r:embed="rId7" cstate="print"/>
            <a:srcRect l="21428" t="27097" r="23810" b="7224"/>
            <a:stretch>
              <a:fillRect/>
            </a:stretch>
          </p:blipFill>
          <p:spPr bwMode="auto">
            <a:xfrm>
              <a:off x="3429220" y="3501008"/>
              <a:ext cx="2798964" cy="3356992"/>
            </a:xfrm>
            <a:prstGeom prst="rect">
              <a:avLst/>
            </a:prstGeom>
            <a:noFill/>
            <a:ln w="9525">
              <a:noFill/>
              <a:miter lim="800000"/>
              <a:headEnd/>
              <a:tailEnd/>
            </a:ln>
          </p:spPr>
        </p:pic>
        <p:pic>
          <p:nvPicPr>
            <p:cNvPr id="2056" name="Picture 7" descr="C:\Users\SYNGO\Desktop\img003.jpg"/>
            <p:cNvPicPr>
              <a:picLocks noChangeAspect="1" noChangeArrowheads="1"/>
            </p:cNvPicPr>
            <p:nvPr/>
          </p:nvPicPr>
          <p:blipFill>
            <a:blip r:embed="rId8" cstate="print"/>
            <a:srcRect l="7426" t="24612" r="37213" b="7471"/>
            <a:stretch>
              <a:fillRect/>
            </a:stretch>
          </p:blipFill>
          <p:spPr bwMode="auto">
            <a:xfrm>
              <a:off x="755576" y="3501008"/>
              <a:ext cx="2736304" cy="3356992"/>
            </a:xfrm>
            <a:prstGeom prst="rect">
              <a:avLst/>
            </a:prstGeom>
            <a:noFill/>
            <a:ln w="9525">
              <a:noFill/>
              <a:miter lim="800000"/>
              <a:headEnd/>
              <a:tailEnd/>
            </a:ln>
          </p:spPr>
        </p:pic>
        <p:sp>
          <p:nvSpPr>
            <p:cNvPr id="2057" name="9 - TextBox"/>
            <p:cNvSpPr txBox="1">
              <a:spLocks noChangeArrowheads="1"/>
            </p:cNvSpPr>
            <p:nvPr/>
          </p:nvSpPr>
          <p:spPr bwMode="auto">
            <a:xfrm>
              <a:off x="755576" y="3140968"/>
              <a:ext cx="317716" cy="369332"/>
            </a:xfrm>
            <a:prstGeom prst="rect">
              <a:avLst/>
            </a:prstGeom>
            <a:solidFill>
              <a:schemeClr val="tx1"/>
            </a:solidFill>
            <a:ln w="9525">
              <a:noFill/>
              <a:miter lim="800000"/>
              <a:headEnd/>
              <a:tailEnd/>
            </a:ln>
          </p:spPr>
          <p:txBody>
            <a:bodyPr wrap="none">
              <a:spAutoFit/>
            </a:bodyPr>
            <a:lstStyle/>
            <a:p>
              <a:r>
                <a:rPr lang="en-US">
                  <a:solidFill>
                    <a:schemeClr val="bg1"/>
                  </a:solidFill>
                  <a:latin typeface="Calibri" pitchFamily="34" charset="0"/>
                </a:rPr>
                <a:t>A</a:t>
              </a:r>
              <a:endParaRPr lang="el-GR">
                <a:solidFill>
                  <a:schemeClr val="bg1"/>
                </a:solidFill>
                <a:latin typeface="Calibri" pitchFamily="34" charset="0"/>
              </a:endParaRPr>
            </a:p>
          </p:txBody>
        </p:sp>
        <p:sp>
          <p:nvSpPr>
            <p:cNvPr id="2058" name="10 - TextBox"/>
            <p:cNvSpPr txBox="1">
              <a:spLocks noChangeArrowheads="1"/>
            </p:cNvSpPr>
            <p:nvPr/>
          </p:nvSpPr>
          <p:spPr bwMode="auto">
            <a:xfrm>
              <a:off x="3419872" y="3140968"/>
              <a:ext cx="317716" cy="369332"/>
            </a:xfrm>
            <a:prstGeom prst="rect">
              <a:avLst/>
            </a:prstGeom>
            <a:solidFill>
              <a:schemeClr val="tx1"/>
            </a:solidFill>
            <a:ln w="9525">
              <a:noFill/>
              <a:miter lim="800000"/>
              <a:headEnd/>
              <a:tailEnd/>
            </a:ln>
          </p:spPr>
          <p:txBody>
            <a:bodyPr wrap="none">
              <a:spAutoFit/>
            </a:bodyPr>
            <a:lstStyle/>
            <a:p>
              <a:r>
                <a:rPr lang="en-US">
                  <a:solidFill>
                    <a:schemeClr val="bg1"/>
                  </a:solidFill>
                  <a:latin typeface="Calibri" pitchFamily="34" charset="0"/>
                </a:rPr>
                <a:t>B</a:t>
              </a:r>
              <a:endParaRPr lang="el-GR">
                <a:solidFill>
                  <a:schemeClr val="bg1"/>
                </a:solidFill>
                <a:latin typeface="Calibri" pitchFamily="34" charset="0"/>
              </a:endParaRPr>
            </a:p>
          </p:txBody>
        </p:sp>
        <p:sp>
          <p:nvSpPr>
            <p:cNvPr id="2059" name="11 - TextBox"/>
            <p:cNvSpPr txBox="1">
              <a:spLocks noChangeArrowheads="1"/>
            </p:cNvSpPr>
            <p:nvPr/>
          </p:nvSpPr>
          <p:spPr bwMode="auto">
            <a:xfrm>
              <a:off x="6228184" y="3140968"/>
              <a:ext cx="317716" cy="369332"/>
            </a:xfrm>
            <a:prstGeom prst="rect">
              <a:avLst/>
            </a:prstGeom>
            <a:solidFill>
              <a:schemeClr val="tx1"/>
            </a:solidFill>
            <a:ln w="9525">
              <a:noFill/>
              <a:miter lim="800000"/>
              <a:headEnd/>
              <a:tailEnd/>
            </a:ln>
          </p:spPr>
          <p:txBody>
            <a:bodyPr wrap="none">
              <a:spAutoFit/>
            </a:bodyPr>
            <a:lstStyle/>
            <a:p>
              <a:r>
                <a:rPr lang="en-US">
                  <a:solidFill>
                    <a:schemeClr val="bg1"/>
                  </a:solidFill>
                  <a:latin typeface="Calibri" pitchFamily="34" charset="0"/>
                </a:rPr>
                <a:t>C</a:t>
              </a:r>
              <a:endParaRPr lang="el-GR">
                <a:solidFill>
                  <a:schemeClr val="bg1"/>
                </a:solidFill>
                <a:latin typeface="Calibri" pitchFamily="34" charset="0"/>
              </a:endParaRPr>
            </a:p>
          </p:txBody>
        </p:sp>
        <p:cxnSp>
          <p:nvCxnSpPr>
            <p:cNvPr id="14" name="13 - Ευθύγραμμο βέλος σύνδεσης"/>
            <p:cNvCxnSpPr/>
            <p:nvPr/>
          </p:nvCxnSpPr>
          <p:spPr>
            <a:xfrm flipH="1">
              <a:off x="5508593" y="1124014"/>
              <a:ext cx="287341" cy="14447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flipH="1">
              <a:off x="5795933" y="4724671"/>
              <a:ext cx="288928" cy="14447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flipV="1">
              <a:off x="2268477" y="1773339"/>
              <a:ext cx="287340" cy="7144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flipH="1">
              <a:off x="3132085" y="4724671"/>
              <a:ext cx="287340" cy="14447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flipH="1">
              <a:off x="2771719" y="1341514"/>
              <a:ext cx="287341" cy="14288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p:nvPr/>
          </p:nvCxnSpPr>
          <p:spPr>
            <a:xfrm flipV="1">
              <a:off x="7740638" y="3140255"/>
              <a:ext cx="215902" cy="14447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p:nvPr/>
          </p:nvCxnSpPr>
          <p:spPr>
            <a:xfrm>
              <a:off x="7956540" y="2421077"/>
              <a:ext cx="71439" cy="28735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 Ευθύγραμμο βέλος σύνδεσης"/>
            <p:cNvCxnSpPr/>
            <p:nvPr/>
          </p:nvCxnSpPr>
          <p:spPr>
            <a:xfrm>
              <a:off x="8027978" y="6093175"/>
              <a:ext cx="73026" cy="21591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29 - Ευθύγραμμο βέλος σύνδεσης"/>
            <p:cNvCxnSpPr/>
            <p:nvPr/>
          </p:nvCxnSpPr>
          <p:spPr>
            <a:xfrm flipV="1">
              <a:off x="6084861" y="1484398"/>
              <a:ext cx="287340" cy="7302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30 - Ευθύγραμμο βέλος σύνδεσης"/>
            <p:cNvCxnSpPr/>
            <p:nvPr/>
          </p:nvCxnSpPr>
          <p:spPr>
            <a:xfrm flipV="1">
              <a:off x="6227737" y="1773339"/>
              <a:ext cx="288928" cy="14288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 Ευθύγραμμο βέλος σύνδεσης"/>
            <p:cNvCxnSpPr/>
            <p:nvPr/>
          </p:nvCxnSpPr>
          <p:spPr>
            <a:xfrm flipV="1">
              <a:off x="6300763" y="5085055"/>
              <a:ext cx="287340" cy="7144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71" name="35 - TextBox"/>
            <p:cNvSpPr txBox="1">
              <a:spLocks noChangeArrowheads="1"/>
            </p:cNvSpPr>
            <p:nvPr/>
          </p:nvSpPr>
          <p:spPr bwMode="auto">
            <a:xfrm>
              <a:off x="755576" y="6516052"/>
              <a:ext cx="327334" cy="369332"/>
            </a:xfrm>
            <a:prstGeom prst="rect">
              <a:avLst/>
            </a:prstGeom>
            <a:solidFill>
              <a:schemeClr val="tx1"/>
            </a:solidFill>
            <a:ln w="9525">
              <a:noFill/>
              <a:miter lim="800000"/>
              <a:headEnd/>
              <a:tailEnd/>
            </a:ln>
          </p:spPr>
          <p:txBody>
            <a:bodyPr wrap="none">
              <a:spAutoFit/>
            </a:bodyPr>
            <a:lstStyle/>
            <a:p>
              <a:r>
                <a:rPr lang="en-US">
                  <a:solidFill>
                    <a:schemeClr val="bg1"/>
                  </a:solidFill>
                  <a:latin typeface="Calibri" pitchFamily="34" charset="0"/>
                </a:rPr>
                <a:t>D</a:t>
              </a:r>
              <a:endParaRPr lang="el-GR">
                <a:solidFill>
                  <a:schemeClr val="bg1"/>
                </a:solidFill>
                <a:latin typeface="Calibri" pitchFamily="34" charset="0"/>
              </a:endParaRPr>
            </a:p>
          </p:txBody>
        </p:sp>
        <p:sp>
          <p:nvSpPr>
            <p:cNvPr id="2072" name="36 - TextBox"/>
            <p:cNvSpPr txBox="1">
              <a:spLocks noChangeArrowheads="1"/>
            </p:cNvSpPr>
            <p:nvPr/>
          </p:nvSpPr>
          <p:spPr bwMode="auto">
            <a:xfrm>
              <a:off x="3491880" y="6453336"/>
              <a:ext cx="288032" cy="369332"/>
            </a:xfrm>
            <a:prstGeom prst="rect">
              <a:avLst/>
            </a:prstGeom>
            <a:solidFill>
              <a:schemeClr val="tx1"/>
            </a:solidFill>
            <a:ln w="9525">
              <a:noFill/>
              <a:miter lim="800000"/>
              <a:headEnd/>
              <a:tailEnd/>
            </a:ln>
          </p:spPr>
          <p:txBody>
            <a:bodyPr>
              <a:spAutoFit/>
            </a:bodyPr>
            <a:lstStyle/>
            <a:p>
              <a:r>
                <a:rPr lang="en-US">
                  <a:solidFill>
                    <a:schemeClr val="bg1"/>
                  </a:solidFill>
                  <a:latin typeface="Calibri" pitchFamily="34" charset="0"/>
                </a:rPr>
                <a:t>E</a:t>
              </a:r>
              <a:endParaRPr lang="el-GR">
                <a:solidFill>
                  <a:schemeClr val="bg1"/>
                </a:solidFill>
                <a:latin typeface="Calibri" pitchFamily="34" charset="0"/>
              </a:endParaRPr>
            </a:p>
          </p:txBody>
        </p:sp>
        <p:sp>
          <p:nvSpPr>
            <p:cNvPr id="2073" name="37 - TextBox"/>
            <p:cNvSpPr txBox="1">
              <a:spLocks noChangeArrowheads="1"/>
            </p:cNvSpPr>
            <p:nvPr/>
          </p:nvSpPr>
          <p:spPr bwMode="auto">
            <a:xfrm>
              <a:off x="6270508" y="6453336"/>
              <a:ext cx="290464" cy="369332"/>
            </a:xfrm>
            <a:prstGeom prst="rect">
              <a:avLst/>
            </a:prstGeom>
            <a:solidFill>
              <a:schemeClr val="tx1"/>
            </a:solidFill>
            <a:ln w="9525">
              <a:noFill/>
              <a:miter lim="800000"/>
              <a:headEnd/>
              <a:tailEnd/>
            </a:ln>
          </p:spPr>
          <p:txBody>
            <a:bodyPr wrap="none">
              <a:spAutoFit/>
            </a:bodyPr>
            <a:lstStyle/>
            <a:p>
              <a:r>
                <a:rPr lang="en-US">
                  <a:solidFill>
                    <a:schemeClr val="bg1"/>
                  </a:solidFill>
                  <a:latin typeface="Calibri" pitchFamily="34" charset="0"/>
                </a:rPr>
                <a:t>F</a:t>
              </a:r>
              <a:endParaRPr lang="el-GR">
                <a:solidFill>
                  <a:schemeClr val="bg1"/>
                </a:solidFill>
                <a:latin typeface="Calibri" pitchFamily="34" charset="0"/>
              </a:endParaRPr>
            </a:p>
          </p:txBody>
        </p:sp>
      </p:grpSp>
      <p:sp>
        <p:nvSpPr>
          <p:cNvPr id="26" name="25 - TextBox"/>
          <p:cNvSpPr txBox="1"/>
          <p:nvPr/>
        </p:nvSpPr>
        <p:spPr>
          <a:xfrm>
            <a:off x="2483768" y="332656"/>
            <a:ext cx="4392488" cy="461665"/>
          </a:xfrm>
          <a:prstGeom prst="rect">
            <a:avLst/>
          </a:prstGeom>
          <a:noFill/>
        </p:spPr>
        <p:txBody>
          <a:bodyPr wrap="square" rtlCol="0">
            <a:spAutoFit/>
          </a:bodyPr>
          <a:lstStyle/>
          <a:p>
            <a:r>
              <a:rPr lang="en-US" sz="2400" b="1" dirty="0" smtClean="0">
                <a:solidFill>
                  <a:srgbClr val="C00000"/>
                </a:solidFill>
              </a:rPr>
              <a:t>MRI </a:t>
            </a:r>
            <a:r>
              <a:rPr lang="el-GR" sz="2400" b="1" dirty="0" smtClean="0">
                <a:solidFill>
                  <a:srgbClr val="C00000"/>
                </a:solidFill>
              </a:rPr>
              <a:t>ΔΕ άκρου ποδός:</a:t>
            </a:r>
            <a:endParaRPr lang="el-GR" sz="2400"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2800" b="1" dirty="0" smtClean="0">
                <a:solidFill>
                  <a:srgbClr val="C00000"/>
                </a:solidFill>
              </a:rPr>
              <a:t> 1</a:t>
            </a:r>
            <a:r>
              <a:rPr lang="el-GR" sz="2800" b="1" baseline="30000" dirty="0" smtClean="0">
                <a:solidFill>
                  <a:srgbClr val="C00000"/>
                </a:solidFill>
              </a:rPr>
              <a:t>η</a:t>
            </a:r>
            <a:r>
              <a:rPr lang="el-GR" sz="2800" b="1" dirty="0" smtClean="0">
                <a:solidFill>
                  <a:srgbClr val="C00000"/>
                </a:solidFill>
              </a:rPr>
              <a:t> περίπτωση</a:t>
            </a:r>
            <a:endParaRPr lang="el-GR" sz="2800" b="1" dirty="0">
              <a:solidFill>
                <a:srgbClr val="C00000"/>
              </a:solidFill>
            </a:endParaRPr>
          </a:p>
        </p:txBody>
      </p:sp>
      <p:sp>
        <p:nvSpPr>
          <p:cNvPr id="5" name="4 - Θέση περιεχομένου"/>
          <p:cNvSpPr>
            <a:spLocks noGrp="1"/>
          </p:cNvSpPr>
          <p:nvPr>
            <p:ph idx="1"/>
          </p:nvPr>
        </p:nvSpPr>
        <p:spPr/>
        <p:txBody>
          <a:bodyPr>
            <a:normAutofit fontScale="92500" lnSpcReduction="10000"/>
          </a:bodyPr>
          <a:lstStyle/>
          <a:p>
            <a:pPr>
              <a:lnSpc>
                <a:spcPct val="150000"/>
              </a:lnSpc>
              <a:buFont typeface="Wingdings" pitchFamily="2" charset="2"/>
              <a:buChar char="Ø"/>
            </a:pPr>
            <a:r>
              <a:rPr lang="el-GR" sz="2400" b="1" dirty="0" smtClean="0"/>
              <a:t>Άνδρας , 28  ετών</a:t>
            </a:r>
          </a:p>
          <a:p>
            <a:pPr>
              <a:lnSpc>
                <a:spcPct val="150000"/>
              </a:lnSpc>
              <a:buFont typeface="Wingdings" pitchFamily="2" charset="2"/>
              <a:buChar char="Ø"/>
            </a:pPr>
            <a:r>
              <a:rPr lang="el-GR" sz="2400" b="1" dirty="0" smtClean="0"/>
              <a:t>2009: Διάγνωση αξονικής σπονδυλαρθρίτιδας λόγω</a:t>
            </a:r>
          </a:p>
          <a:p>
            <a:pPr lvl="1">
              <a:lnSpc>
                <a:spcPct val="150000"/>
              </a:lnSpc>
              <a:buFont typeface="Arial" pitchFamily="34" charset="0"/>
              <a:buChar char="•"/>
            </a:pPr>
            <a:r>
              <a:rPr lang="el-GR" sz="2000" b="1" dirty="0" smtClean="0"/>
              <a:t>Φλεγμονώδους οσφυαλγίας από 6ετίας</a:t>
            </a:r>
          </a:p>
          <a:p>
            <a:pPr lvl="1">
              <a:lnSpc>
                <a:spcPct val="150000"/>
              </a:lnSpc>
              <a:buFont typeface="Arial" pitchFamily="34" charset="0"/>
              <a:buChar char="•"/>
            </a:pPr>
            <a:r>
              <a:rPr lang="en-US" sz="2000" b="1" dirty="0" smtClean="0"/>
              <a:t>MRI (+) </a:t>
            </a:r>
            <a:r>
              <a:rPr lang="el-GR" sz="2000" b="1" dirty="0" smtClean="0"/>
              <a:t>για </a:t>
            </a:r>
            <a:r>
              <a:rPr lang="el-GR" sz="2000" b="1" dirty="0" err="1" smtClean="0"/>
              <a:t>αμφοτερόπλευρη</a:t>
            </a:r>
            <a:r>
              <a:rPr lang="el-GR" sz="2000" b="1" dirty="0" smtClean="0"/>
              <a:t> </a:t>
            </a:r>
            <a:r>
              <a:rPr lang="el-GR" sz="2000" b="1" dirty="0" err="1" smtClean="0"/>
              <a:t>ιερολαγονίτιδα</a:t>
            </a:r>
            <a:endParaRPr lang="el-GR" sz="2000" b="1" dirty="0" smtClean="0"/>
          </a:p>
          <a:p>
            <a:pPr lvl="1">
              <a:lnSpc>
                <a:spcPct val="150000"/>
              </a:lnSpc>
              <a:buFont typeface="Arial" pitchFamily="34" charset="0"/>
              <a:buChar char="•"/>
            </a:pPr>
            <a:r>
              <a:rPr lang="el-GR" sz="2000" b="1" dirty="0" smtClean="0"/>
              <a:t>Αύξηση </a:t>
            </a:r>
            <a:r>
              <a:rPr lang="en-US" sz="2000" b="1" dirty="0" smtClean="0"/>
              <a:t>CRP/ESR</a:t>
            </a:r>
            <a:endParaRPr lang="el-GR" sz="2000" b="1" dirty="0" smtClean="0"/>
          </a:p>
          <a:p>
            <a:pPr>
              <a:lnSpc>
                <a:spcPct val="150000"/>
              </a:lnSpc>
              <a:buFont typeface="Wingdings" pitchFamily="2" charset="2"/>
              <a:buChar char="Ø"/>
            </a:pPr>
            <a:r>
              <a:rPr lang="el-GR" sz="2400" b="1" dirty="0" smtClean="0"/>
              <a:t>2010: </a:t>
            </a:r>
            <a:r>
              <a:rPr lang="el-GR" sz="2400" dirty="0" smtClean="0"/>
              <a:t>Έναρξη αγωγής με </a:t>
            </a:r>
            <a:r>
              <a:rPr lang="en-US" sz="2400" b="1" dirty="0" err="1" smtClean="0"/>
              <a:t>Infliximab</a:t>
            </a:r>
            <a:r>
              <a:rPr lang="en-US" sz="2400" b="1" dirty="0" smtClean="0"/>
              <a:t> IV ( TNF-inhibitor) </a:t>
            </a:r>
            <a:r>
              <a:rPr lang="el-GR" sz="2400" dirty="0" smtClean="0"/>
              <a:t>λόγω ανεπαρκούς απόκρισης σε </a:t>
            </a:r>
            <a:r>
              <a:rPr lang="en-US" sz="2400" dirty="0" smtClean="0"/>
              <a:t>NSAIDs. </a:t>
            </a:r>
          </a:p>
          <a:p>
            <a:pPr lvl="1">
              <a:lnSpc>
                <a:spcPct val="150000"/>
              </a:lnSpc>
              <a:buFont typeface="Arial" pitchFamily="34" charset="0"/>
              <a:buChar char="•"/>
            </a:pPr>
            <a:r>
              <a:rPr lang="el-GR" sz="2000" dirty="0" smtClean="0"/>
              <a:t>Ύφεση συμπτωμάτων</a:t>
            </a:r>
          </a:p>
          <a:p>
            <a:pPr lvl="1">
              <a:lnSpc>
                <a:spcPct val="150000"/>
              </a:lnSpc>
              <a:buFont typeface="Arial" pitchFamily="34" charset="0"/>
              <a:buChar char="•"/>
            </a:pPr>
            <a:r>
              <a:rPr lang="el-GR" sz="2000" dirty="0" err="1" smtClean="0"/>
              <a:t>Διαλειπόντως</a:t>
            </a:r>
            <a:r>
              <a:rPr lang="el-GR" sz="2000" dirty="0" smtClean="0"/>
              <a:t> αυξημένη </a:t>
            </a:r>
            <a:r>
              <a:rPr lang="en-US" sz="2000" dirty="0" smtClean="0"/>
              <a:t>CRP</a:t>
            </a:r>
          </a:p>
          <a:p>
            <a:pPr>
              <a:lnSpc>
                <a:spcPct val="150000"/>
              </a:lnSpc>
              <a:buFont typeface="Wingdings" pitchFamily="2" charset="2"/>
              <a:buChar char="Ø"/>
            </a:pPr>
            <a:endParaRPr lang="el-GR" sz="2400" b="1" dirty="0" smtClean="0"/>
          </a:p>
          <a:p>
            <a:pPr lvl="1">
              <a:lnSpc>
                <a:spcPct val="150000"/>
              </a:lnSpc>
              <a:buFont typeface="Arial" pitchFamily="34" charset="0"/>
              <a:buChar char="•"/>
            </a:pPr>
            <a:endParaRPr lang="el-GR" sz="2000" b="1" dirty="0" smtClean="0"/>
          </a:p>
          <a:p>
            <a:pPr lvl="1">
              <a:lnSpc>
                <a:spcPct val="150000"/>
              </a:lnSpc>
              <a:buFont typeface="Arial" pitchFamily="34" charset="0"/>
              <a:buChar char="•"/>
            </a:pPr>
            <a:endParaRPr lang="el-GR" sz="2000" dirty="0" smtClean="0"/>
          </a:p>
          <a:p>
            <a:endParaRPr lang="el-GR" sz="2400" b="1" dirty="0" smtClean="0"/>
          </a:p>
          <a:p>
            <a:endParaRPr lang="el-GR"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smtClean="0">
                <a:solidFill>
                  <a:srgbClr val="C00000"/>
                </a:solidFill>
              </a:rPr>
              <a:t>Θεραπευτικό πλάνο:</a:t>
            </a:r>
            <a:endParaRPr lang="el-GR" sz="2400" b="1" dirty="0">
              <a:solidFill>
                <a:srgbClr val="C00000"/>
              </a:solidFill>
            </a:endParaRPr>
          </a:p>
        </p:txBody>
      </p:sp>
      <p:sp>
        <p:nvSpPr>
          <p:cNvPr id="3" name="2 - Θέση περιεχομένου"/>
          <p:cNvSpPr>
            <a:spLocks noGrp="1"/>
          </p:cNvSpPr>
          <p:nvPr>
            <p:ph idx="1"/>
          </p:nvPr>
        </p:nvSpPr>
        <p:spPr/>
        <p:txBody>
          <a:bodyPr>
            <a:normAutofit/>
          </a:bodyPr>
          <a:lstStyle/>
          <a:p>
            <a:pPr>
              <a:buFont typeface="Wingdings" pitchFamily="2" charset="2"/>
              <a:buChar char="Ø"/>
            </a:pPr>
            <a:endParaRPr lang="el-GR" sz="2400" dirty="0" smtClean="0"/>
          </a:p>
          <a:p>
            <a:pPr>
              <a:buFont typeface="Wingdings" pitchFamily="2" charset="2"/>
              <a:buChar char="Ø"/>
            </a:pPr>
            <a:endParaRPr lang="el-GR" sz="2400" dirty="0" smtClean="0"/>
          </a:p>
          <a:p>
            <a:pPr>
              <a:buFont typeface="Wingdings" pitchFamily="2" charset="2"/>
              <a:buChar char="Ø"/>
            </a:pPr>
            <a:endParaRPr lang="el-GR" sz="2400" dirty="0" smtClean="0"/>
          </a:p>
          <a:p>
            <a:pPr>
              <a:buFont typeface="Wingdings" pitchFamily="2" charset="2"/>
              <a:buChar char="Ø"/>
            </a:pPr>
            <a:r>
              <a:rPr lang="el-GR" sz="2400" b="1" dirty="0" smtClean="0"/>
              <a:t>Χορήγηση </a:t>
            </a:r>
            <a:r>
              <a:rPr lang="en-US" sz="2400" b="1" dirty="0" err="1" smtClean="0">
                <a:solidFill>
                  <a:srgbClr val="C00000"/>
                </a:solidFill>
              </a:rPr>
              <a:t>Canakinumab</a:t>
            </a:r>
            <a:r>
              <a:rPr lang="en-US" sz="2400" b="1" dirty="0" smtClean="0"/>
              <a:t> (fully human anti-IL-1 monoclonal antibody).</a:t>
            </a:r>
          </a:p>
          <a:p>
            <a:pPr>
              <a:buFont typeface="Wingdings" pitchFamily="2" charset="2"/>
              <a:buChar char="Ø"/>
            </a:pPr>
            <a:endParaRPr lang="en-US" sz="2400" dirty="0" smtClean="0"/>
          </a:p>
          <a:p>
            <a:pPr>
              <a:buFont typeface="Wingdings" pitchFamily="2" charset="2"/>
              <a:buChar char="Ø"/>
            </a:pPr>
            <a:endParaRPr lang="en-US" sz="2400" dirty="0" smtClean="0"/>
          </a:p>
          <a:p>
            <a:pPr>
              <a:buFont typeface="Wingdings" pitchFamily="2" charset="2"/>
              <a:buChar char="Ø"/>
            </a:pPr>
            <a:endParaRPr lang="el-GR"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solidFill>
                  <a:srgbClr val="C00000"/>
                </a:solidFill>
              </a:rPr>
              <a:t>Πορεία νόσου:</a:t>
            </a:r>
            <a:r>
              <a:rPr lang="el-GR" sz="2400" b="1" dirty="0" smtClean="0">
                <a:solidFill>
                  <a:srgbClr val="C00000"/>
                </a:solidFill>
              </a:rPr>
              <a:t/>
            </a:r>
            <a:br>
              <a:rPr lang="el-GR" sz="2400" b="1" dirty="0" smtClean="0">
                <a:solidFill>
                  <a:srgbClr val="C00000"/>
                </a:solidFill>
              </a:rPr>
            </a:br>
            <a:endParaRPr lang="el-GR" sz="2400" b="1" dirty="0">
              <a:solidFill>
                <a:srgbClr val="C00000"/>
              </a:solidFill>
            </a:endParaRPr>
          </a:p>
        </p:txBody>
      </p:sp>
      <p:sp>
        <p:nvSpPr>
          <p:cNvPr id="3" name="2 - Θέση περιεχομένου"/>
          <p:cNvSpPr>
            <a:spLocks noGrp="1"/>
          </p:cNvSpPr>
          <p:nvPr>
            <p:ph idx="1"/>
          </p:nvPr>
        </p:nvSpPr>
        <p:spPr/>
        <p:txBody>
          <a:bodyPr>
            <a:normAutofit fontScale="92500"/>
          </a:bodyPr>
          <a:lstStyle/>
          <a:p>
            <a:pPr>
              <a:lnSpc>
                <a:spcPct val="150000"/>
              </a:lnSpc>
              <a:buFont typeface="Wingdings" pitchFamily="2" charset="2"/>
              <a:buChar char="Ø"/>
            </a:pPr>
            <a:r>
              <a:rPr lang="el-GR" sz="2400" b="1" dirty="0" smtClean="0"/>
              <a:t>Ταχεία υποχώρηση αρθρίτιδας</a:t>
            </a:r>
          </a:p>
          <a:p>
            <a:pPr>
              <a:lnSpc>
                <a:spcPct val="150000"/>
              </a:lnSpc>
              <a:buFont typeface="Wingdings" pitchFamily="2" charset="2"/>
              <a:buChar char="Ø"/>
            </a:pPr>
            <a:r>
              <a:rPr lang="el-GR" sz="2400" b="1" dirty="0" smtClean="0"/>
              <a:t>Απόσυρση προοδευτικά στεροειδών χωρίς έξαρση για 10 μήνες</a:t>
            </a:r>
          </a:p>
          <a:p>
            <a:pPr>
              <a:lnSpc>
                <a:spcPct val="150000"/>
              </a:lnSpc>
              <a:buFont typeface="Wingdings" pitchFamily="2" charset="2"/>
              <a:buChar char="Ø"/>
            </a:pPr>
            <a:r>
              <a:rPr lang="el-GR" sz="2400" b="1" dirty="0" smtClean="0"/>
              <a:t>Ουρικό οξύ ορού &lt;  5</a:t>
            </a:r>
            <a:r>
              <a:rPr lang="en-US" sz="2400" b="1" dirty="0" smtClean="0"/>
              <a:t>mg/dl </a:t>
            </a:r>
            <a:r>
              <a:rPr lang="el-GR" sz="2400" dirty="0" smtClean="0"/>
              <a:t>( με συνέχιση </a:t>
            </a:r>
            <a:r>
              <a:rPr lang="el-GR" sz="2400" dirty="0" err="1" smtClean="0"/>
              <a:t>αλλοπουρινόλης</a:t>
            </a:r>
            <a:r>
              <a:rPr lang="el-GR" sz="2400" dirty="0" smtClean="0"/>
              <a:t>)</a:t>
            </a:r>
          </a:p>
          <a:p>
            <a:pPr>
              <a:lnSpc>
                <a:spcPct val="150000"/>
              </a:lnSpc>
              <a:buFont typeface="Wingdings" pitchFamily="2" charset="2"/>
              <a:buChar char="Ø"/>
            </a:pPr>
            <a:r>
              <a:rPr lang="el-GR" sz="2400" b="1" dirty="0" smtClean="0"/>
              <a:t>2 πρόσθετες δόσεις </a:t>
            </a:r>
            <a:r>
              <a:rPr lang="en-US" sz="2400" dirty="0" err="1" smtClean="0"/>
              <a:t>Canakinumab</a:t>
            </a:r>
            <a:r>
              <a:rPr lang="en-US" sz="2400" b="1" dirty="0" smtClean="0"/>
              <a:t> </a:t>
            </a:r>
            <a:r>
              <a:rPr lang="el-GR" sz="2400" b="1" dirty="0" smtClean="0"/>
              <a:t>10 και 17 μήνες </a:t>
            </a:r>
            <a:r>
              <a:rPr lang="el-GR" sz="2400" dirty="0" smtClean="0"/>
              <a:t>από την αρχική, λόγω εξάρσεων</a:t>
            </a:r>
          </a:p>
          <a:p>
            <a:pPr>
              <a:lnSpc>
                <a:spcPct val="150000"/>
              </a:lnSpc>
              <a:buFont typeface="Wingdings" pitchFamily="2" charset="2"/>
              <a:buChar char="Ø"/>
            </a:pPr>
            <a:r>
              <a:rPr lang="el-GR" sz="2400" dirty="0" smtClean="0"/>
              <a:t>2 χρόνια μετά την 1</a:t>
            </a:r>
            <a:r>
              <a:rPr lang="el-GR" sz="2400" baseline="30000" dirty="0" smtClean="0"/>
              <a:t>η</a:t>
            </a:r>
            <a:r>
              <a:rPr lang="el-GR" sz="2400" dirty="0" smtClean="0"/>
              <a:t> δόση </a:t>
            </a:r>
            <a:r>
              <a:rPr lang="en-US" sz="2400" dirty="0" err="1" smtClean="0"/>
              <a:t>Canakinumab</a:t>
            </a:r>
            <a:r>
              <a:rPr lang="en-US" sz="2400" b="1" dirty="0" smtClean="0"/>
              <a:t>:</a:t>
            </a:r>
            <a:endParaRPr lang="el-GR" sz="2400" b="1" dirty="0" smtClean="0"/>
          </a:p>
          <a:p>
            <a:pPr lvl="1">
              <a:lnSpc>
                <a:spcPct val="150000"/>
              </a:lnSpc>
              <a:buFont typeface="Wingdings" pitchFamily="2" charset="2"/>
              <a:buChar char="ü"/>
            </a:pPr>
            <a:r>
              <a:rPr lang="el-GR" sz="2000" b="1" dirty="0" smtClean="0"/>
              <a:t>Σαφής μείωση των </a:t>
            </a:r>
            <a:r>
              <a:rPr lang="el-GR" sz="2000" b="1" dirty="0" err="1" smtClean="0"/>
              <a:t>συγκάμψεων</a:t>
            </a:r>
            <a:r>
              <a:rPr lang="el-GR" sz="2000" b="1" dirty="0" smtClean="0"/>
              <a:t> των δακτύλων</a:t>
            </a:r>
          </a:p>
          <a:p>
            <a:pPr lvl="1">
              <a:lnSpc>
                <a:spcPct val="150000"/>
              </a:lnSpc>
              <a:buFont typeface="Wingdings" pitchFamily="2" charset="2"/>
              <a:buChar char="ü"/>
            </a:pPr>
            <a:r>
              <a:rPr lang="el-GR" sz="2000" b="1" dirty="0" smtClean="0"/>
              <a:t>Μεγάλη μείωση στο μέγεθος των </a:t>
            </a:r>
            <a:r>
              <a:rPr lang="el-GR" sz="2000" b="1" dirty="0" err="1" smtClean="0"/>
              <a:t>τόφων</a:t>
            </a:r>
            <a:endParaRPr lang="en-US" sz="2000" b="1" dirty="0" smtClean="0"/>
          </a:p>
          <a:p>
            <a:pPr lvl="1">
              <a:lnSpc>
                <a:spcPct val="150000"/>
              </a:lnSpc>
              <a:buFont typeface="Wingdings" pitchFamily="2" charset="2"/>
              <a:buChar char="ü"/>
            </a:pPr>
            <a:endParaRPr lang="el-GR" sz="1800" b="1" dirty="0" smtClean="0"/>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395536" y="476672"/>
            <a:ext cx="8058343" cy="6240366"/>
            <a:chOff x="-6335" y="-25454"/>
            <a:chExt cx="8689648" cy="6958516"/>
          </a:xfrm>
        </p:grpSpPr>
        <p:pic>
          <p:nvPicPr>
            <p:cNvPr id="8" name="Picture 7" descr="2011-08-29 15.48.18.jpg"/>
            <p:cNvPicPr>
              <a:picLocks/>
            </p:cNvPicPr>
            <p:nvPr/>
          </p:nvPicPr>
          <p:blipFill>
            <a:blip r:embed="rId3" cstate="print"/>
            <a:srcRect l="2768"/>
            <a:stretch>
              <a:fillRect/>
            </a:stretch>
          </p:blipFill>
          <p:spPr>
            <a:xfrm rot="5400000">
              <a:off x="-301583" y="294618"/>
              <a:ext cx="3472345" cy="2869178"/>
            </a:xfrm>
            <a:prstGeom prst="rect">
              <a:avLst/>
            </a:prstGeom>
          </p:spPr>
        </p:pic>
        <p:pic>
          <p:nvPicPr>
            <p:cNvPr id="16" name="Picture 2" descr="C:\Users\SYNGO\Desktop\img003.jpg"/>
            <p:cNvPicPr>
              <a:picLocks noChangeArrowheads="1"/>
            </p:cNvPicPr>
            <p:nvPr/>
          </p:nvPicPr>
          <p:blipFill>
            <a:blip r:embed="rId4" cstate="print"/>
            <a:srcRect l="6924" t="23944" r="31964"/>
            <a:stretch>
              <a:fillRect/>
            </a:stretch>
          </p:blipFill>
          <p:spPr bwMode="auto">
            <a:xfrm>
              <a:off x="2906557" y="-25454"/>
              <a:ext cx="2869200" cy="3474000"/>
            </a:xfrm>
            <a:prstGeom prst="rect">
              <a:avLst/>
            </a:prstGeom>
            <a:noFill/>
            <a:ln w="9525">
              <a:noFill/>
              <a:miter lim="800000"/>
              <a:headEnd/>
              <a:tailEnd/>
            </a:ln>
          </p:spPr>
        </p:pic>
        <p:pic>
          <p:nvPicPr>
            <p:cNvPr id="22" name="Picture 4" descr="C:\Users\SYNGO\Desktop\img002.jpg"/>
            <p:cNvPicPr>
              <a:picLocks noChangeArrowheads="1"/>
            </p:cNvPicPr>
            <p:nvPr/>
          </p:nvPicPr>
          <p:blipFill>
            <a:blip r:embed="rId5" cstate="print"/>
            <a:srcRect l="25893" t="30087" r="35268" b="23305"/>
            <a:stretch>
              <a:fillRect/>
            </a:stretch>
          </p:blipFill>
          <p:spPr bwMode="auto">
            <a:xfrm>
              <a:off x="5814113" y="0"/>
              <a:ext cx="2869200" cy="3474000"/>
            </a:xfrm>
            <a:prstGeom prst="rect">
              <a:avLst/>
            </a:prstGeom>
            <a:noFill/>
            <a:ln w="9525">
              <a:noFill/>
              <a:miter lim="800000"/>
              <a:headEnd/>
              <a:tailEnd/>
            </a:ln>
          </p:spPr>
        </p:pic>
        <p:sp>
          <p:nvSpPr>
            <p:cNvPr id="11" name="TextBox 10"/>
            <p:cNvSpPr txBox="1"/>
            <p:nvPr/>
          </p:nvSpPr>
          <p:spPr>
            <a:xfrm>
              <a:off x="2516768" y="4905262"/>
              <a:ext cx="308535" cy="369332"/>
            </a:xfrm>
            <a:prstGeom prst="rect">
              <a:avLst/>
            </a:prstGeom>
            <a:noFill/>
          </p:spPr>
          <p:txBody>
            <a:bodyPr wrap="none" rtlCol="0">
              <a:spAutoFit/>
            </a:bodyPr>
            <a:lstStyle/>
            <a:p>
              <a:r>
                <a:rPr lang="en-US" b="1" dirty="0" smtClean="0">
                  <a:solidFill>
                    <a:schemeClr val="bg1"/>
                  </a:solidFill>
                </a:rPr>
                <a:t>b</a:t>
              </a:r>
              <a:endParaRPr lang="en-US" b="1" dirty="0">
                <a:solidFill>
                  <a:schemeClr val="bg1"/>
                </a:solidFill>
              </a:endParaRPr>
            </a:p>
          </p:txBody>
        </p:sp>
        <p:sp>
          <p:nvSpPr>
            <p:cNvPr id="13" name="TextBox 12"/>
            <p:cNvSpPr txBox="1"/>
            <p:nvPr/>
          </p:nvSpPr>
          <p:spPr>
            <a:xfrm>
              <a:off x="5294964" y="4922195"/>
              <a:ext cx="308535" cy="369332"/>
            </a:xfrm>
            <a:prstGeom prst="rect">
              <a:avLst/>
            </a:prstGeom>
            <a:noFill/>
          </p:spPr>
          <p:txBody>
            <a:bodyPr wrap="none" rtlCol="0">
              <a:spAutoFit/>
            </a:bodyPr>
            <a:lstStyle/>
            <a:p>
              <a:r>
                <a:rPr lang="en-US" b="1" dirty="0" smtClean="0">
                  <a:solidFill>
                    <a:schemeClr val="bg1"/>
                  </a:solidFill>
                </a:rPr>
                <a:t>d</a:t>
              </a:r>
              <a:endParaRPr lang="en-US" b="1" dirty="0">
                <a:solidFill>
                  <a:schemeClr val="bg1"/>
                </a:solidFill>
              </a:endParaRPr>
            </a:p>
          </p:txBody>
        </p:sp>
        <p:pic>
          <p:nvPicPr>
            <p:cNvPr id="14" name="Picture 13" descr="φωτογραφία 1.JPG"/>
            <p:cNvPicPr>
              <a:picLocks/>
            </p:cNvPicPr>
            <p:nvPr/>
          </p:nvPicPr>
          <p:blipFill>
            <a:blip r:embed="rId6" cstate="print"/>
            <a:srcRect l="4983"/>
            <a:stretch>
              <a:fillRect/>
            </a:stretch>
          </p:blipFill>
          <p:spPr>
            <a:xfrm rot="16200000">
              <a:off x="-303523" y="3761462"/>
              <a:ext cx="3474000" cy="2869200"/>
            </a:xfrm>
            <a:prstGeom prst="rect">
              <a:avLst/>
            </a:prstGeom>
          </p:spPr>
        </p:pic>
        <p:pic>
          <p:nvPicPr>
            <p:cNvPr id="17" name="Picture 7" descr="C:\Users\SYNGO\Desktop\img003.jpg"/>
            <p:cNvPicPr>
              <a:picLocks noChangeArrowheads="1"/>
            </p:cNvPicPr>
            <p:nvPr/>
          </p:nvPicPr>
          <p:blipFill>
            <a:blip r:embed="rId7" cstate="print"/>
            <a:srcRect l="7426" t="24612" r="37213" b="7471"/>
            <a:stretch>
              <a:fillRect/>
            </a:stretch>
          </p:blipFill>
          <p:spPr bwMode="auto">
            <a:xfrm>
              <a:off x="2906557" y="3431613"/>
              <a:ext cx="2869200" cy="3474000"/>
            </a:xfrm>
            <a:prstGeom prst="rect">
              <a:avLst/>
            </a:prstGeom>
            <a:noFill/>
            <a:ln w="9525">
              <a:noFill/>
              <a:miter lim="800000"/>
              <a:headEnd/>
              <a:tailEnd/>
            </a:ln>
          </p:spPr>
        </p:pic>
        <p:cxnSp>
          <p:nvCxnSpPr>
            <p:cNvPr id="18" name="15 - Ευθύγραμμο βέλος σύνδεσης"/>
            <p:cNvCxnSpPr/>
            <p:nvPr/>
          </p:nvCxnSpPr>
          <p:spPr bwMode="auto">
            <a:xfrm flipV="1">
              <a:off x="4395107" y="1661918"/>
              <a:ext cx="287337" cy="714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5 - Ευθύγραμμο βέλος σύνδεσης"/>
            <p:cNvCxnSpPr/>
            <p:nvPr/>
          </p:nvCxnSpPr>
          <p:spPr bwMode="auto">
            <a:xfrm flipV="1">
              <a:off x="4881412" y="4850299"/>
              <a:ext cx="287337" cy="714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5" descr="C:\Users\SYNGO\Desktop\img001.jpg"/>
            <p:cNvPicPr>
              <a:picLocks noChangeArrowheads="1"/>
            </p:cNvPicPr>
            <p:nvPr/>
          </p:nvPicPr>
          <p:blipFill>
            <a:blip r:embed="rId8" cstate="print"/>
            <a:srcRect l="12175" t="17172" r="32166" b="18471"/>
            <a:stretch>
              <a:fillRect/>
            </a:stretch>
          </p:blipFill>
          <p:spPr bwMode="auto">
            <a:xfrm>
              <a:off x="5814113" y="3418656"/>
              <a:ext cx="2869200" cy="3474000"/>
            </a:xfrm>
            <a:prstGeom prst="rect">
              <a:avLst/>
            </a:prstGeom>
            <a:noFill/>
            <a:ln w="9525">
              <a:noFill/>
              <a:miter lim="800000"/>
              <a:headEnd/>
              <a:tailEnd/>
            </a:ln>
          </p:spPr>
        </p:pic>
        <p:cxnSp>
          <p:nvCxnSpPr>
            <p:cNvPr id="25" name="21 - Ευθύγραμμο βέλος σύνδεσης"/>
            <p:cNvCxnSpPr/>
            <p:nvPr/>
          </p:nvCxnSpPr>
          <p:spPr bwMode="auto">
            <a:xfrm>
              <a:off x="7711783" y="2387072"/>
              <a:ext cx="71438" cy="2873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4 - Ευθύγραμμο βέλος σύνδεσης"/>
            <p:cNvCxnSpPr/>
            <p:nvPr/>
          </p:nvCxnSpPr>
          <p:spPr bwMode="auto">
            <a:xfrm>
              <a:off x="7817087" y="5999763"/>
              <a:ext cx="73025" cy="288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29 - Ευθύγραμμο βέλος σύνδεσης"/>
            <p:cNvCxnSpPr/>
            <p:nvPr/>
          </p:nvCxnSpPr>
          <p:spPr bwMode="auto">
            <a:xfrm flipV="1">
              <a:off x="5873986" y="1704443"/>
              <a:ext cx="270405" cy="7302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33 - Ευθύγραμμο βέλος σύνδεσης"/>
            <p:cNvCxnSpPr/>
            <p:nvPr/>
          </p:nvCxnSpPr>
          <p:spPr bwMode="auto">
            <a:xfrm flipV="1">
              <a:off x="5887215" y="5054602"/>
              <a:ext cx="270000" cy="7143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9 - TextBox"/>
            <p:cNvSpPr txBox="1">
              <a:spLocks noChangeArrowheads="1"/>
            </p:cNvSpPr>
            <p:nvPr/>
          </p:nvSpPr>
          <p:spPr bwMode="auto">
            <a:xfrm>
              <a:off x="10598" y="3073056"/>
              <a:ext cx="317713" cy="369311"/>
            </a:xfrm>
            <a:prstGeom prst="rect">
              <a:avLst/>
            </a:prstGeom>
            <a:solidFill>
              <a:schemeClr val="tx1"/>
            </a:solidFill>
            <a:ln w="9525">
              <a:noFill/>
              <a:miter lim="800000"/>
              <a:headEnd/>
              <a:tailEnd/>
            </a:ln>
          </p:spPr>
          <p:txBody>
            <a:bodyPr wrap="none">
              <a:prstTxWarp prst="textNoShape">
                <a:avLst/>
              </a:prstTxWarp>
              <a:spAutoFit/>
            </a:bodyPr>
            <a:lstStyle/>
            <a:p>
              <a:r>
                <a:rPr lang="en-US" dirty="0">
                  <a:solidFill>
                    <a:schemeClr val="bg1"/>
                  </a:solidFill>
                  <a:latin typeface="Calibri" charset="0"/>
                </a:rPr>
                <a:t>A</a:t>
              </a:r>
              <a:endParaRPr lang="el-GR" dirty="0">
                <a:solidFill>
                  <a:schemeClr val="bg1"/>
                </a:solidFill>
                <a:latin typeface="Calibri" charset="0"/>
              </a:endParaRPr>
            </a:p>
          </p:txBody>
        </p:sp>
        <p:sp>
          <p:nvSpPr>
            <p:cNvPr id="31" name="10 - TextBox"/>
            <p:cNvSpPr txBox="1">
              <a:spLocks noChangeArrowheads="1"/>
            </p:cNvSpPr>
            <p:nvPr/>
          </p:nvSpPr>
          <p:spPr bwMode="auto">
            <a:xfrm>
              <a:off x="2916546" y="3070745"/>
              <a:ext cx="317713" cy="369311"/>
            </a:xfrm>
            <a:prstGeom prst="rect">
              <a:avLst/>
            </a:prstGeom>
            <a:solidFill>
              <a:schemeClr val="tx1"/>
            </a:solidFill>
            <a:ln w="9525">
              <a:noFill/>
              <a:miter lim="800000"/>
              <a:headEnd/>
              <a:tailEnd/>
            </a:ln>
          </p:spPr>
          <p:txBody>
            <a:bodyPr wrap="none">
              <a:prstTxWarp prst="textNoShape">
                <a:avLst/>
              </a:prstTxWarp>
              <a:spAutoFit/>
            </a:bodyPr>
            <a:lstStyle/>
            <a:p>
              <a:r>
                <a:rPr lang="en-US">
                  <a:solidFill>
                    <a:schemeClr val="bg1"/>
                  </a:solidFill>
                  <a:latin typeface="Calibri" charset="0"/>
                </a:rPr>
                <a:t>B</a:t>
              </a:r>
              <a:endParaRPr lang="el-GR">
                <a:solidFill>
                  <a:schemeClr val="bg1"/>
                </a:solidFill>
                <a:latin typeface="Calibri" charset="0"/>
              </a:endParaRPr>
            </a:p>
          </p:txBody>
        </p:sp>
        <p:sp>
          <p:nvSpPr>
            <p:cNvPr id="32" name="11 - TextBox"/>
            <p:cNvSpPr txBox="1">
              <a:spLocks noChangeArrowheads="1"/>
            </p:cNvSpPr>
            <p:nvPr/>
          </p:nvSpPr>
          <p:spPr bwMode="auto">
            <a:xfrm>
              <a:off x="5814113" y="3056123"/>
              <a:ext cx="317713" cy="369311"/>
            </a:xfrm>
            <a:prstGeom prst="rect">
              <a:avLst/>
            </a:prstGeom>
            <a:solidFill>
              <a:schemeClr val="tx1"/>
            </a:solidFill>
            <a:ln w="9525">
              <a:noFill/>
              <a:miter lim="800000"/>
              <a:headEnd/>
              <a:tailEnd/>
            </a:ln>
          </p:spPr>
          <p:txBody>
            <a:bodyPr wrap="none">
              <a:prstTxWarp prst="textNoShape">
                <a:avLst/>
              </a:prstTxWarp>
              <a:spAutoFit/>
            </a:bodyPr>
            <a:lstStyle/>
            <a:p>
              <a:r>
                <a:rPr lang="en-US" dirty="0">
                  <a:solidFill>
                    <a:schemeClr val="bg1"/>
                  </a:solidFill>
                  <a:latin typeface="Calibri" charset="0"/>
                </a:rPr>
                <a:t>C</a:t>
              </a:r>
              <a:endParaRPr lang="el-GR" dirty="0">
                <a:solidFill>
                  <a:schemeClr val="bg1"/>
                </a:solidFill>
                <a:latin typeface="Calibri" charset="0"/>
              </a:endParaRPr>
            </a:p>
          </p:txBody>
        </p:sp>
        <p:sp>
          <p:nvSpPr>
            <p:cNvPr id="33" name="35 - TextBox"/>
            <p:cNvSpPr txBox="1">
              <a:spLocks noChangeArrowheads="1"/>
            </p:cNvSpPr>
            <p:nvPr/>
          </p:nvSpPr>
          <p:spPr bwMode="auto">
            <a:xfrm>
              <a:off x="-6335" y="6549543"/>
              <a:ext cx="327331" cy="369311"/>
            </a:xfrm>
            <a:prstGeom prst="rect">
              <a:avLst/>
            </a:prstGeom>
            <a:solidFill>
              <a:schemeClr val="tx1"/>
            </a:solidFill>
            <a:ln w="9525">
              <a:noFill/>
              <a:miter lim="800000"/>
              <a:headEnd/>
              <a:tailEnd/>
            </a:ln>
          </p:spPr>
          <p:txBody>
            <a:bodyPr wrap="none">
              <a:prstTxWarp prst="textNoShape">
                <a:avLst/>
              </a:prstTxWarp>
              <a:spAutoFit/>
            </a:bodyPr>
            <a:lstStyle/>
            <a:p>
              <a:r>
                <a:rPr lang="en-US" dirty="0">
                  <a:solidFill>
                    <a:schemeClr val="bg1"/>
                  </a:solidFill>
                  <a:latin typeface="Calibri" charset="0"/>
                </a:rPr>
                <a:t>D</a:t>
              </a:r>
              <a:endParaRPr lang="el-GR" dirty="0">
                <a:solidFill>
                  <a:schemeClr val="bg1"/>
                </a:solidFill>
                <a:latin typeface="Calibri" charset="0"/>
              </a:endParaRPr>
            </a:p>
          </p:txBody>
        </p:sp>
        <p:sp>
          <p:nvSpPr>
            <p:cNvPr id="34" name="36 - TextBox"/>
            <p:cNvSpPr txBox="1">
              <a:spLocks noChangeArrowheads="1"/>
            </p:cNvSpPr>
            <p:nvPr/>
          </p:nvSpPr>
          <p:spPr bwMode="auto">
            <a:xfrm>
              <a:off x="2920822" y="6535319"/>
              <a:ext cx="288029" cy="369311"/>
            </a:xfrm>
            <a:prstGeom prst="rect">
              <a:avLst/>
            </a:prstGeom>
            <a:solidFill>
              <a:schemeClr val="tx1"/>
            </a:solidFill>
            <a:ln w="9525">
              <a:noFill/>
              <a:miter lim="800000"/>
              <a:headEnd/>
              <a:tailEnd/>
            </a:ln>
          </p:spPr>
          <p:txBody>
            <a:bodyPr>
              <a:prstTxWarp prst="textNoShape">
                <a:avLst/>
              </a:prstTxWarp>
              <a:spAutoFit/>
            </a:bodyPr>
            <a:lstStyle/>
            <a:p>
              <a:r>
                <a:rPr lang="en-US">
                  <a:solidFill>
                    <a:schemeClr val="bg1"/>
                  </a:solidFill>
                  <a:latin typeface="Calibri" charset="0"/>
                </a:rPr>
                <a:t>E</a:t>
              </a:r>
              <a:endParaRPr lang="el-GR">
                <a:solidFill>
                  <a:schemeClr val="bg1"/>
                </a:solidFill>
                <a:latin typeface="Calibri" charset="0"/>
              </a:endParaRPr>
            </a:p>
          </p:txBody>
        </p:sp>
        <p:sp>
          <p:nvSpPr>
            <p:cNvPr id="35" name="37 - TextBox"/>
            <p:cNvSpPr txBox="1">
              <a:spLocks noChangeArrowheads="1"/>
            </p:cNvSpPr>
            <p:nvPr/>
          </p:nvSpPr>
          <p:spPr bwMode="auto">
            <a:xfrm>
              <a:off x="5839503" y="6520697"/>
              <a:ext cx="290461" cy="369311"/>
            </a:xfrm>
            <a:prstGeom prst="rect">
              <a:avLst/>
            </a:prstGeom>
            <a:solidFill>
              <a:schemeClr val="tx1"/>
            </a:solidFill>
            <a:ln w="9525">
              <a:noFill/>
              <a:miter lim="800000"/>
              <a:headEnd/>
              <a:tailEnd/>
            </a:ln>
          </p:spPr>
          <p:txBody>
            <a:bodyPr wrap="none">
              <a:prstTxWarp prst="textNoShape">
                <a:avLst/>
              </a:prstTxWarp>
              <a:spAutoFit/>
            </a:bodyPr>
            <a:lstStyle/>
            <a:p>
              <a:r>
                <a:rPr lang="en-US" dirty="0">
                  <a:solidFill>
                    <a:schemeClr val="bg1"/>
                  </a:solidFill>
                  <a:latin typeface="Calibri" charset="0"/>
                </a:rPr>
                <a:t>F</a:t>
              </a:r>
              <a:endParaRPr lang="el-GR" dirty="0">
                <a:solidFill>
                  <a:schemeClr val="bg1"/>
                </a:solidFill>
                <a:latin typeface="Calibri" charset="0"/>
              </a:endParaRPr>
            </a:p>
          </p:txBody>
        </p:sp>
        <p:cxnSp>
          <p:nvCxnSpPr>
            <p:cNvPr id="40" name="15 - Ευθύγραμμο βέλος σύνδεσης"/>
            <p:cNvCxnSpPr/>
            <p:nvPr/>
          </p:nvCxnSpPr>
          <p:spPr bwMode="auto">
            <a:xfrm flipV="1">
              <a:off x="4648578" y="2025463"/>
              <a:ext cx="287337" cy="714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15 - Ευθύγραμμο βέλος σύνδεσης"/>
            <p:cNvCxnSpPr/>
            <p:nvPr/>
          </p:nvCxnSpPr>
          <p:spPr bwMode="auto">
            <a:xfrm flipV="1">
              <a:off x="4260170" y="1284623"/>
              <a:ext cx="287337" cy="714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15 - Ευθύγραμμο βέλος σύνδεσης"/>
            <p:cNvCxnSpPr/>
            <p:nvPr/>
          </p:nvCxnSpPr>
          <p:spPr bwMode="auto">
            <a:xfrm flipV="1">
              <a:off x="4788542" y="4451156"/>
              <a:ext cx="287337" cy="714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15 - Ευθύγραμμο βέλος σύνδεσης"/>
            <p:cNvCxnSpPr/>
            <p:nvPr/>
          </p:nvCxnSpPr>
          <p:spPr bwMode="auto">
            <a:xfrm flipV="1">
              <a:off x="4952848" y="5219631"/>
              <a:ext cx="287337" cy="714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27 - Τίτλος"/>
          <p:cNvSpPr>
            <a:spLocks noGrp="1"/>
          </p:cNvSpPr>
          <p:nvPr>
            <p:ph type="title"/>
          </p:nvPr>
        </p:nvSpPr>
        <p:spPr>
          <a:xfrm>
            <a:off x="467544" y="-243408"/>
            <a:ext cx="8229600" cy="1143000"/>
          </a:xfrm>
        </p:spPr>
        <p:txBody>
          <a:bodyPr>
            <a:normAutofit/>
          </a:bodyPr>
          <a:lstStyle/>
          <a:p>
            <a:r>
              <a:rPr lang="el-GR" sz="2400" b="1" dirty="0" smtClean="0">
                <a:solidFill>
                  <a:srgbClr val="C00000"/>
                </a:solidFill>
              </a:rPr>
              <a:t>Κλινική και απεικονιστική βελτίωση 2 έτη μετά</a:t>
            </a:r>
            <a:endParaRPr lang="el-GR" sz="2400" b="1" dirty="0">
              <a:solidFill>
                <a:srgbClr val="C00000"/>
              </a:solidFill>
            </a:endParaRPr>
          </a:p>
        </p:txBody>
      </p:sp>
      <p:sp>
        <p:nvSpPr>
          <p:cNvPr id="36" name="35 - Θέση περιεχομένου"/>
          <p:cNvSpPr>
            <a:spLocks noGrp="1"/>
          </p:cNvSpPr>
          <p:nvPr>
            <p:ph idx="1"/>
          </p:nvPr>
        </p:nvSpPr>
        <p:spPr/>
        <p:txBody>
          <a:bodyPr/>
          <a:lstStyle/>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MG_2026-1.jpg"/>
          <p:cNvPicPr>
            <a:picLocks noChangeAspect="1" noChangeArrowheads="1"/>
          </p:cNvPicPr>
          <p:nvPr/>
        </p:nvPicPr>
        <p:blipFill>
          <a:blip r:embed="rId2" cstate="print"/>
          <a:srcRect/>
          <a:stretch>
            <a:fillRect/>
          </a:stretch>
        </p:blipFill>
        <p:spPr bwMode="auto">
          <a:xfrm>
            <a:off x="107504" y="908720"/>
            <a:ext cx="4224469" cy="3168352"/>
          </a:xfrm>
          <a:prstGeom prst="rect">
            <a:avLst/>
          </a:prstGeom>
          <a:noFill/>
        </p:spPr>
      </p:pic>
      <p:pic>
        <p:nvPicPr>
          <p:cNvPr id="1027" name="Picture 3" descr="D:\IMG_2027.jpg"/>
          <p:cNvPicPr>
            <a:picLocks noChangeAspect="1" noChangeArrowheads="1"/>
          </p:cNvPicPr>
          <p:nvPr/>
        </p:nvPicPr>
        <p:blipFill>
          <a:blip r:embed="rId3" cstate="print"/>
          <a:srcRect/>
          <a:stretch>
            <a:fillRect/>
          </a:stretch>
        </p:blipFill>
        <p:spPr bwMode="auto">
          <a:xfrm>
            <a:off x="4644008" y="908720"/>
            <a:ext cx="4224470" cy="3168352"/>
          </a:xfrm>
          <a:prstGeom prst="rect">
            <a:avLst/>
          </a:prstGeom>
          <a:noFill/>
        </p:spPr>
      </p:pic>
      <p:pic>
        <p:nvPicPr>
          <p:cNvPr id="1028" name="Picture 4" descr="D:\IMG_2028.jpg"/>
          <p:cNvPicPr>
            <a:picLocks noChangeAspect="1" noChangeArrowheads="1"/>
          </p:cNvPicPr>
          <p:nvPr/>
        </p:nvPicPr>
        <p:blipFill>
          <a:blip r:embed="rId4" cstate="print"/>
          <a:srcRect/>
          <a:stretch>
            <a:fillRect/>
          </a:stretch>
        </p:blipFill>
        <p:spPr bwMode="auto">
          <a:xfrm>
            <a:off x="323528" y="4221088"/>
            <a:ext cx="3384376" cy="2538282"/>
          </a:xfrm>
          <a:prstGeom prst="rect">
            <a:avLst/>
          </a:prstGeom>
          <a:noFill/>
        </p:spPr>
      </p:pic>
      <p:pic>
        <p:nvPicPr>
          <p:cNvPr id="1029" name="Picture 5" descr="D:\IMG_2029.jpg"/>
          <p:cNvPicPr>
            <a:picLocks noChangeAspect="1" noChangeArrowheads="1"/>
          </p:cNvPicPr>
          <p:nvPr/>
        </p:nvPicPr>
        <p:blipFill>
          <a:blip r:embed="rId5" cstate="print"/>
          <a:srcRect/>
          <a:stretch>
            <a:fillRect/>
          </a:stretch>
        </p:blipFill>
        <p:spPr bwMode="auto">
          <a:xfrm>
            <a:off x="4788024" y="4301716"/>
            <a:ext cx="3408379" cy="2556284"/>
          </a:xfrm>
          <a:prstGeom prst="rect">
            <a:avLst/>
          </a:prstGeom>
          <a:noFill/>
        </p:spPr>
      </p:pic>
      <p:sp>
        <p:nvSpPr>
          <p:cNvPr id="6" name="5 - Τίτλος"/>
          <p:cNvSpPr>
            <a:spLocks noGrp="1"/>
          </p:cNvSpPr>
          <p:nvPr>
            <p:ph type="title"/>
          </p:nvPr>
        </p:nvSpPr>
        <p:spPr>
          <a:xfrm>
            <a:off x="500034" y="-285776"/>
            <a:ext cx="8229600" cy="1143000"/>
          </a:xfrm>
        </p:spPr>
        <p:txBody>
          <a:bodyPr>
            <a:normAutofit/>
          </a:bodyPr>
          <a:lstStyle/>
          <a:p>
            <a:r>
              <a:rPr lang="en-US" sz="2400" b="1" dirty="0" smtClean="0">
                <a:solidFill>
                  <a:srgbClr val="C00000"/>
                </a:solidFill>
              </a:rPr>
              <a:t>4 </a:t>
            </a:r>
            <a:r>
              <a:rPr lang="el-GR" sz="2400" b="1" dirty="0" smtClean="0">
                <a:solidFill>
                  <a:srgbClr val="C00000"/>
                </a:solidFill>
              </a:rPr>
              <a:t>χρόνια μετά το </a:t>
            </a:r>
            <a:r>
              <a:rPr lang="en-US" sz="2400" b="1" dirty="0" err="1" smtClean="0">
                <a:solidFill>
                  <a:srgbClr val="C00000"/>
                </a:solidFill>
              </a:rPr>
              <a:t>Canakinumab</a:t>
            </a:r>
            <a:endParaRPr lang="el-GR" sz="2400" b="1" dirty="0">
              <a:solidFill>
                <a:srgbClr val="C00000"/>
              </a:solidFill>
            </a:endParaRPr>
          </a:p>
        </p:txBody>
      </p:sp>
      <p:sp>
        <p:nvSpPr>
          <p:cNvPr id="7" name="6 - Θέση περιεχομένου"/>
          <p:cNvSpPr>
            <a:spLocks noGrp="1"/>
          </p:cNvSpPr>
          <p:nvPr>
            <p:ph idx="1"/>
          </p:nvPr>
        </p:nvSpPr>
        <p:spPr/>
        <p:txBody>
          <a:bodyPr/>
          <a:lstStyle/>
          <a:p>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800" b="1" dirty="0" smtClean="0">
                <a:solidFill>
                  <a:srgbClr val="C00000"/>
                </a:solidFill>
              </a:rPr>
              <a:t>Take home messages</a:t>
            </a:r>
            <a:endParaRPr lang="el-GR" sz="2800" b="1" dirty="0">
              <a:solidFill>
                <a:srgbClr val="C00000"/>
              </a:solidFill>
            </a:endParaRPr>
          </a:p>
        </p:txBody>
      </p:sp>
      <p:sp>
        <p:nvSpPr>
          <p:cNvPr id="3" name="2 - Θέση περιεχομένου"/>
          <p:cNvSpPr>
            <a:spLocks noGrp="1"/>
          </p:cNvSpPr>
          <p:nvPr>
            <p:ph idx="1"/>
          </p:nvPr>
        </p:nvSpPr>
        <p:spPr/>
        <p:txBody>
          <a:bodyPr>
            <a:normAutofit/>
          </a:bodyPr>
          <a:lstStyle/>
          <a:p>
            <a:pPr>
              <a:lnSpc>
                <a:spcPct val="150000"/>
              </a:lnSpc>
              <a:buFont typeface="Wingdings" pitchFamily="2" charset="2"/>
              <a:buChar char="Ø"/>
            </a:pPr>
            <a:r>
              <a:rPr lang="el-GR" sz="2000" b="1" dirty="0" smtClean="0"/>
              <a:t>Ουρική αρθρίτιδα: Δυνητικά επιθετική, διαβρωτική φλεγμονώδης αρθρίτιδα</a:t>
            </a:r>
          </a:p>
          <a:p>
            <a:pPr>
              <a:lnSpc>
                <a:spcPct val="150000"/>
              </a:lnSpc>
              <a:buFont typeface="Wingdings" pitchFamily="2" charset="2"/>
              <a:buChar char="Ø"/>
            </a:pPr>
            <a:r>
              <a:rPr lang="el-GR" sz="2000" b="1" dirty="0" smtClean="0"/>
              <a:t>Εναποθέσεις </a:t>
            </a:r>
            <a:r>
              <a:rPr lang="el-GR" sz="2000" b="1" dirty="0" err="1" smtClean="0"/>
              <a:t>τόφων</a:t>
            </a:r>
            <a:r>
              <a:rPr lang="el-GR" sz="2000" b="1" dirty="0" smtClean="0"/>
              <a:t> σε αρθρώσεις/ μαλακά μόρια</a:t>
            </a:r>
          </a:p>
          <a:p>
            <a:pPr>
              <a:lnSpc>
                <a:spcPct val="150000"/>
              </a:lnSpc>
              <a:buFont typeface="Wingdings" pitchFamily="2" charset="2"/>
              <a:buChar char="Ø"/>
            </a:pPr>
            <a:r>
              <a:rPr lang="el-GR" sz="2000" b="1" dirty="0" smtClean="0"/>
              <a:t>Συχνά </a:t>
            </a:r>
            <a:r>
              <a:rPr lang="el-GR" sz="2000" b="1" dirty="0" err="1" smtClean="0"/>
              <a:t>υποθεραπευόμενη</a:t>
            </a:r>
            <a:endParaRPr lang="el-GR" sz="2000" b="1" dirty="0" smtClean="0"/>
          </a:p>
          <a:p>
            <a:pPr>
              <a:lnSpc>
                <a:spcPct val="150000"/>
              </a:lnSpc>
              <a:buFont typeface="Wingdings" pitchFamily="2" charset="2"/>
              <a:buChar char="Ø"/>
            </a:pPr>
            <a:r>
              <a:rPr lang="el-GR" sz="2000" b="1" dirty="0" smtClean="0"/>
              <a:t>Θεραπευτικοί στόχοι:</a:t>
            </a:r>
          </a:p>
          <a:p>
            <a:pPr lvl="1">
              <a:lnSpc>
                <a:spcPct val="150000"/>
              </a:lnSpc>
              <a:buFont typeface="Wingdings" pitchFamily="2" charset="2"/>
              <a:buChar char="ü"/>
            </a:pPr>
            <a:r>
              <a:rPr lang="el-GR" sz="1600" b="1" dirty="0" smtClean="0"/>
              <a:t>Αντιμετώπιση οξείας φλεγμονής</a:t>
            </a:r>
          </a:p>
          <a:p>
            <a:pPr lvl="1">
              <a:lnSpc>
                <a:spcPct val="150000"/>
              </a:lnSpc>
              <a:buFont typeface="Wingdings" pitchFamily="2" charset="2"/>
              <a:buChar char="ü"/>
            </a:pPr>
            <a:r>
              <a:rPr lang="el-GR" sz="1600" b="1" dirty="0" smtClean="0"/>
              <a:t>Προφύλαξη από κρίσεις </a:t>
            </a:r>
          </a:p>
          <a:p>
            <a:pPr lvl="1">
              <a:lnSpc>
                <a:spcPct val="150000"/>
              </a:lnSpc>
              <a:buFont typeface="Wingdings" pitchFamily="2" charset="2"/>
              <a:buChar char="ü"/>
            </a:pPr>
            <a:r>
              <a:rPr lang="el-GR" sz="1600" b="1" dirty="0" err="1" smtClean="0"/>
              <a:t>Υποουριχαιμική</a:t>
            </a:r>
            <a:r>
              <a:rPr lang="el-GR" sz="1600" b="1" dirty="0" smtClean="0"/>
              <a:t> αγωγή</a:t>
            </a:r>
          </a:p>
          <a:p>
            <a:pPr>
              <a:lnSpc>
                <a:spcPct val="150000"/>
              </a:lnSpc>
              <a:buFont typeface="Wingdings" pitchFamily="2" charset="2"/>
              <a:buChar char="Ø"/>
            </a:pPr>
            <a:r>
              <a:rPr lang="el-GR" sz="2000" b="1" dirty="0" smtClean="0">
                <a:solidFill>
                  <a:srgbClr val="C00000"/>
                </a:solidFill>
              </a:rPr>
              <a:t>Ιάσιμη νόσος!!!</a:t>
            </a:r>
            <a:endParaRPr lang="el-GR" sz="2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smtClean="0">
                <a:solidFill>
                  <a:srgbClr val="C00000"/>
                </a:solidFill>
              </a:rPr>
              <a:t>11/2013:</a:t>
            </a:r>
            <a:endParaRPr lang="el-GR" sz="2400" b="1" dirty="0">
              <a:solidFill>
                <a:srgbClr val="C00000"/>
              </a:solidFill>
            </a:endParaRPr>
          </a:p>
        </p:txBody>
      </p:sp>
      <p:sp>
        <p:nvSpPr>
          <p:cNvPr id="3" name="2 - Θέση περιεχομένου"/>
          <p:cNvSpPr>
            <a:spLocks noGrp="1"/>
          </p:cNvSpPr>
          <p:nvPr>
            <p:ph idx="1"/>
          </p:nvPr>
        </p:nvSpPr>
        <p:spPr/>
        <p:txBody>
          <a:bodyPr>
            <a:normAutofit/>
          </a:bodyPr>
          <a:lstStyle/>
          <a:p>
            <a:pPr>
              <a:lnSpc>
                <a:spcPct val="200000"/>
              </a:lnSpc>
              <a:buFont typeface="Wingdings" pitchFamily="2" charset="2"/>
              <a:buChar char="Ø"/>
            </a:pPr>
            <a:r>
              <a:rPr lang="el-GR" sz="2000" dirty="0" smtClean="0"/>
              <a:t>Συμπτώματα ιογενούς γαστρεντερίτιδας</a:t>
            </a:r>
          </a:p>
          <a:p>
            <a:pPr>
              <a:lnSpc>
                <a:spcPct val="200000"/>
              </a:lnSpc>
              <a:buFont typeface="Wingdings" pitchFamily="2" charset="2"/>
              <a:buChar char="Ø"/>
            </a:pPr>
            <a:r>
              <a:rPr lang="el-GR" sz="2000" dirty="0" smtClean="0"/>
              <a:t>10 μέρες μετά προσέρχεται στο ΤΕΠ με:</a:t>
            </a:r>
          </a:p>
          <a:p>
            <a:pPr>
              <a:lnSpc>
                <a:spcPct val="200000"/>
              </a:lnSpc>
              <a:buFont typeface="Wingdings" pitchFamily="2" charset="2"/>
              <a:buChar char="ü"/>
            </a:pPr>
            <a:r>
              <a:rPr lang="el-GR" sz="2000" b="1" dirty="0" smtClean="0"/>
              <a:t>Πυρετό 38,7</a:t>
            </a:r>
            <a:r>
              <a:rPr lang="el-GR" sz="2000" b="1" baseline="30000" dirty="0" smtClean="0"/>
              <a:t>ο</a:t>
            </a:r>
            <a:r>
              <a:rPr lang="el-GR" sz="2000" b="1" dirty="0" smtClean="0"/>
              <a:t> </a:t>
            </a:r>
            <a:r>
              <a:rPr lang="en-US" sz="2000" b="1" dirty="0" smtClean="0"/>
              <a:t>C</a:t>
            </a:r>
            <a:endParaRPr lang="el-GR" sz="2000" b="1" dirty="0" smtClean="0"/>
          </a:p>
          <a:p>
            <a:pPr>
              <a:lnSpc>
                <a:spcPct val="200000"/>
              </a:lnSpc>
              <a:buFont typeface="Wingdings" pitchFamily="2" charset="2"/>
              <a:buChar char="ü"/>
            </a:pPr>
            <a:r>
              <a:rPr lang="el-GR" sz="2000" b="1" dirty="0" smtClean="0"/>
              <a:t>Εντονότατη ραχιαλγία – οσφυαλγία</a:t>
            </a:r>
          </a:p>
          <a:p>
            <a:pPr>
              <a:lnSpc>
                <a:spcPct val="200000"/>
              </a:lnSpc>
              <a:buFont typeface="Wingdings" pitchFamily="2" charset="2"/>
              <a:buChar char="ü"/>
            </a:pPr>
            <a:r>
              <a:rPr lang="el-GR" sz="2000" b="1" dirty="0" smtClean="0"/>
              <a:t>Κακουχία</a:t>
            </a:r>
          </a:p>
          <a:p>
            <a:pPr>
              <a:buNone/>
            </a:pPr>
            <a:endParaRPr lang="el-GR" sz="2400" b="1" dirty="0" smtClean="0"/>
          </a:p>
          <a:p>
            <a:pPr>
              <a:buNone/>
            </a:pPr>
            <a:endParaRPr lang="el-G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2400" b="1" dirty="0" smtClean="0">
                <a:solidFill>
                  <a:srgbClr val="C00000"/>
                </a:solidFill>
              </a:rPr>
              <a:t>11/2013:</a:t>
            </a:r>
            <a:endParaRPr lang="el-GR" sz="2400" dirty="0">
              <a:solidFill>
                <a:srgbClr val="C00000"/>
              </a:solidFill>
            </a:endParaRPr>
          </a:p>
        </p:txBody>
      </p:sp>
      <p:sp>
        <p:nvSpPr>
          <p:cNvPr id="3" name="2 - Θέση περιεχομένου"/>
          <p:cNvSpPr>
            <a:spLocks noGrp="1"/>
          </p:cNvSpPr>
          <p:nvPr>
            <p:ph sz="half" idx="1"/>
          </p:nvPr>
        </p:nvSpPr>
        <p:spPr/>
        <p:txBody>
          <a:bodyPr>
            <a:normAutofit/>
          </a:bodyPr>
          <a:lstStyle/>
          <a:p>
            <a:pPr>
              <a:lnSpc>
                <a:spcPct val="150000"/>
              </a:lnSpc>
              <a:buFont typeface="Wingdings" pitchFamily="2" charset="2"/>
              <a:buChar char="Ø"/>
            </a:pPr>
            <a:r>
              <a:rPr lang="el-GR" sz="2000" u="sng" dirty="0" smtClean="0"/>
              <a:t>Κλινική εξέταση:</a:t>
            </a:r>
          </a:p>
          <a:p>
            <a:pPr>
              <a:lnSpc>
                <a:spcPct val="150000"/>
              </a:lnSpc>
              <a:buFont typeface="Wingdings" pitchFamily="2" charset="2"/>
              <a:buChar char="ü"/>
            </a:pPr>
            <a:r>
              <a:rPr lang="el-GR" sz="2000" b="1" dirty="0" smtClean="0"/>
              <a:t>Όψη πάσχοντος</a:t>
            </a:r>
          </a:p>
          <a:p>
            <a:pPr>
              <a:lnSpc>
                <a:spcPct val="150000"/>
              </a:lnSpc>
              <a:buFont typeface="Wingdings" pitchFamily="2" charset="2"/>
              <a:buChar char="ü"/>
            </a:pPr>
            <a:r>
              <a:rPr lang="el-GR" sz="2000" b="1" dirty="0" smtClean="0"/>
              <a:t>Χωρίς στοιχεία για λοίμωξη αναπνευστικού- ουροποιητικού- πεπτικού</a:t>
            </a:r>
          </a:p>
          <a:p>
            <a:pPr>
              <a:lnSpc>
                <a:spcPct val="150000"/>
              </a:lnSpc>
              <a:buFont typeface="Wingdings" pitchFamily="2" charset="2"/>
              <a:buChar char="ü"/>
            </a:pPr>
            <a:r>
              <a:rPr lang="el-GR" sz="2000" dirty="0" smtClean="0"/>
              <a:t>Έντονη ευαισθησία στο ύψος σπονδύλων </a:t>
            </a:r>
            <a:r>
              <a:rPr lang="el-GR" sz="2000" b="1" dirty="0" smtClean="0"/>
              <a:t>Θ6-7, Ο1-2</a:t>
            </a:r>
            <a:endParaRPr lang="en-US" sz="2000" b="1" dirty="0" smtClean="0"/>
          </a:p>
          <a:p>
            <a:pPr>
              <a:buNone/>
            </a:pPr>
            <a:endParaRPr lang="el-GR" sz="2000" b="1" dirty="0" smtClean="0"/>
          </a:p>
        </p:txBody>
      </p:sp>
      <p:sp>
        <p:nvSpPr>
          <p:cNvPr id="5" name="4 - Θέση περιεχομένου"/>
          <p:cNvSpPr>
            <a:spLocks noGrp="1"/>
          </p:cNvSpPr>
          <p:nvPr>
            <p:ph sz="half" idx="2"/>
          </p:nvPr>
        </p:nvSpPr>
        <p:spPr/>
        <p:txBody>
          <a:bodyPr>
            <a:normAutofit/>
          </a:bodyPr>
          <a:lstStyle/>
          <a:p>
            <a:pPr>
              <a:lnSpc>
                <a:spcPct val="150000"/>
              </a:lnSpc>
              <a:buFont typeface="Wingdings" pitchFamily="2" charset="2"/>
              <a:buChar char="Ø"/>
            </a:pPr>
            <a:r>
              <a:rPr lang="en-US" sz="2000" u="sng" dirty="0" smtClean="0"/>
              <a:t>Labs:</a:t>
            </a:r>
          </a:p>
          <a:p>
            <a:pPr>
              <a:lnSpc>
                <a:spcPct val="150000"/>
              </a:lnSpc>
              <a:buFont typeface="Wingdings" pitchFamily="2" charset="2"/>
              <a:buChar char="ü"/>
            </a:pPr>
            <a:r>
              <a:rPr lang="en-US" sz="2000" b="1" dirty="0" smtClean="0"/>
              <a:t>WBCs: 8900</a:t>
            </a:r>
          </a:p>
          <a:p>
            <a:pPr>
              <a:buFont typeface="Wingdings" pitchFamily="2" charset="2"/>
              <a:buChar char="ü"/>
            </a:pPr>
            <a:r>
              <a:rPr lang="en-US" sz="2000" b="1" dirty="0" smtClean="0"/>
              <a:t>ESR:</a:t>
            </a:r>
            <a:r>
              <a:rPr lang="en-US" sz="2000" b="1" dirty="0" smtClean="0">
                <a:solidFill>
                  <a:srgbClr val="C00000"/>
                </a:solidFill>
              </a:rPr>
              <a:t>66</a:t>
            </a:r>
          </a:p>
          <a:p>
            <a:pPr>
              <a:buFont typeface="Wingdings" pitchFamily="2" charset="2"/>
              <a:buChar char="ü"/>
            </a:pPr>
            <a:r>
              <a:rPr lang="en-US" sz="2000" b="1" dirty="0" smtClean="0"/>
              <a:t>CRP: </a:t>
            </a:r>
            <a:r>
              <a:rPr lang="en-US" sz="2000" b="1" dirty="0" smtClean="0">
                <a:solidFill>
                  <a:srgbClr val="C00000"/>
                </a:solidFill>
              </a:rPr>
              <a:t>7,9</a:t>
            </a:r>
            <a:endParaRPr lang="el-GR" sz="2000" b="1" dirty="0" smtClean="0">
              <a:solidFill>
                <a:srgbClr val="C00000"/>
              </a:solidFill>
            </a:endParaRPr>
          </a:p>
          <a:p>
            <a:pPr>
              <a:buNone/>
            </a:pPr>
            <a:endParaRPr lang="en-US" sz="2000" b="1" dirty="0" smtClean="0">
              <a:solidFill>
                <a:srgbClr val="C00000"/>
              </a:solidFill>
            </a:endParaRPr>
          </a:p>
          <a:p>
            <a:pPr>
              <a:buFont typeface="Wingdings" pitchFamily="2" charset="2"/>
              <a:buChar char="Ø"/>
            </a:pPr>
            <a:r>
              <a:rPr lang="en-US" sz="2000" dirty="0" smtClean="0"/>
              <a:t>Ro </a:t>
            </a:r>
            <a:r>
              <a:rPr lang="el-GR" sz="2000" dirty="0" smtClean="0"/>
              <a:t>ΟΜΣΣ: χωρίς αξιόλογα ευρήματα</a:t>
            </a:r>
          </a:p>
          <a:p>
            <a:pPr>
              <a:buNone/>
            </a:pPr>
            <a:endParaRPr lang="el-GR" dirty="0" smtClean="0"/>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smtClean="0">
                <a:solidFill>
                  <a:srgbClr val="C00000"/>
                </a:solidFill>
              </a:rPr>
              <a:t>Διαφορική διάγνωση:</a:t>
            </a:r>
            <a:endParaRPr lang="el-GR" sz="2400" b="1" dirty="0">
              <a:solidFill>
                <a:srgbClr val="C00000"/>
              </a:solidFill>
            </a:endParaRPr>
          </a:p>
        </p:txBody>
      </p:sp>
      <p:sp>
        <p:nvSpPr>
          <p:cNvPr id="3" name="2 - Θέση περιεχομένου"/>
          <p:cNvSpPr>
            <a:spLocks noGrp="1"/>
          </p:cNvSpPr>
          <p:nvPr>
            <p:ph idx="1"/>
          </p:nvPr>
        </p:nvSpPr>
        <p:spPr/>
        <p:txBody>
          <a:bodyPr>
            <a:normAutofit fontScale="85000" lnSpcReduction="10000"/>
          </a:bodyPr>
          <a:lstStyle/>
          <a:p>
            <a:pPr>
              <a:lnSpc>
                <a:spcPct val="200000"/>
              </a:lnSpc>
              <a:buFont typeface="Wingdings" pitchFamily="2" charset="2"/>
              <a:buChar char="Ø"/>
            </a:pPr>
            <a:r>
              <a:rPr lang="el-GR" sz="2400" b="1" dirty="0" smtClean="0"/>
              <a:t>Λοιμώδης </a:t>
            </a:r>
            <a:r>
              <a:rPr lang="el-GR" sz="2400" b="1" dirty="0" err="1" smtClean="0"/>
              <a:t>σπονδυλοδισκίτιδα</a:t>
            </a:r>
            <a:endParaRPr lang="el-GR" sz="2400" b="1" dirty="0" smtClean="0"/>
          </a:p>
          <a:p>
            <a:pPr>
              <a:lnSpc>
                <a:spcPct val="200000"/>
              </a:lnSpc>
              <a:buFont typeface="Wingdings" pitchFamily="2" charset="2"/>
              <a:buChar char="Ø"/>
            </a:pPr>
            <a:r>
              <a:rPr lang="el-GR" sz="2400" b="1" dirty="0" smtClean="0"/>
              <a:t>Έξαρση υποκείμενης </a:t>
            </a:r>
            <a:r>
              <a:rPr lang="en-US" sz="2400" b="1" dirty="0" smtClean="0"/>
              <a:t>Axial </a:t>
            </a:r>
            <a:r>
              <a:rPr lang="en-US" sz="2400" b="1" dirty="0" err="1" smtClean="0"/>
              <a:t>SpA</a:t>
            </a:r>
            <a:endParaRPr lang="el-GR" sz="2400" b="1" dirty="0" smtClean="0"/>
          </a:p>
          <a:p>
            <a:pPr>
              <a:lnSpc>
                <a:spcPct val="200000"/>
              </a:lnSpc>
              <a:buFont typeface="Wingdings" pitchFamily="2" charset="2"/>
              <a:buChar char="Ø"/>
            </a:pPr>
            <a:r>
              <a:rPr lang="el-GR" sz="2400" b="1" dirty="0" smtClean="0">
                <a:solidFill>
                  <a:schemeClr val="bg2">
                    <a:lumMod val="50000"/>
                  </a:schemeClr>
                </a:solidFill>
              </a:rPr>
              <a:t>Κήλη μεσοσπονδυλίου δίσκου</a:t>
            </a:r>
          </a:p>
          <a:p>
            <a:pPr>
              <a:lnSpc>
                <a:spcPct val="200000"/>
              </a:lnSpc>
              <a:buFont typeface="Wingdings" pitchFamily="2" charset="2"/>
              <a:buChar char="Ø"/>
            </a:pPr>
            <a:r>
              <a:rPr lang="el-GR" sz="2400" b="1" dirty="0" smtClean="0">
                <a:solidFill>
                  <a:schemeClr val="bg2">
                    <a:lumMod val="50000"/>
                  </a:schemeClr>
                </a:solidFill>
              </a:rPr>
              <a:t>Σπονδυλικό κάταγμα</a:t>
            </a:r>
          </a:p>
          <a:p>
            <a:pPr>
              <a:lnSpc>
                <a:spcPct val="200000"/>
              </a:lnSpc>
              <a:buFont typeface="Wingdings" pitchFamily="2" charset="2"/>
              <a:buChar char="Ø"/>
            </a:pPr>
            <a:endParaRPr lang="el-GR" sz="2400" b="1" dirty="0" smtClean="0"/>
          </a:p>
          <a:p>
            <a:pPr>
              <a:lnSpc>
                <a:spcPct val="200000"/>
              </a:lnSpc>
              <a:buFont typeface="Wingdings" pitchFamily="2" charset="2"/>
              <a:buChar char="ü"/>
            </a:pPr>
            <a:r>
              <a:rPr lang="el-GR" sz="2400" b="1" dirty="0" smtClean="0"/>
              <a:t>ΤΕΠ: Υποψία λοιμώδους </a:t>
            </a:r>
            <a:r>
              <a:rPr lang="el-GR" sz="2400" b="1" dirty="0" err="1" smtClean="0"/>
              <a:t>σπονδυλοδισκίτιδας</a:t>
            </a:r>
            <a:endParaRPr lang="el-GR" sz="2400" b="1" dirty="0" smtClean="0"/>
          </a:p>
          <a:p>
            <a:pPr>
              <a:lnSpc>
                <a:spcPct val="200000"/>
              </a:lnSpc>
              <a:buNone/>
            </a:pPr>
            <a:r>
              <a:rPr lang="el-GR" sz="2400" dirty="0" smtClean="0">
                <a:solidFill>
                  <a:srgbClr val="C00000"/>
                </a:solidFill>
              </a:rPr>
              <a:t>Εμπύρετο με ραχιαλγία- οσφυαλγία σε ασθενή υπό </a:t>
            </a:r>
            <a:r>
              <a:rPr lang="en-US" sz="2400" dirty="0" smtClean="0">
                <a:solidFill>
                  <a:srgbClr val="C00000"/>
                </a:solidFill>
              </a:rPr>
              <a:t>anti-TNF!</a:t>
            </a:r>
            <a:endParaRPr lang="el-GR" sz="2400" dirty="0" smtClean="0">
              <a:solidFill>
                <a:srgbClr val="C00000"/>
              </a:solidFill>
            </a:endParaRPr>
          </a:p>
          <a:p>
            <a:pPr>
              <a:lnSpc>
                <a:spcPct val="200000"/>
              </a:lnSpc>
              <a:buNone/>
            </a:pPr>
            <a:endParaRPr lang="el-G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T001.jpg"/>
          <p:cNvPicPr>
            <a:picLocks noGrp="1" noChangeAspect="1"/>
          </p:cNvPicPr>
          <p:nvPr>
            <p:ph idx="1"/>
          </p:nvPr>
        </p:nvPicPr>
        <p:blipFill>
          <a:blip r:embed="rId2" cstate="print"/>
          <a:stretch>
            <a:fillRect/>
          </a:stretch>
        </p:blipFill>
        <p:spPr>
          <a:xfrm>
            <a:off x="250825" y="1600200"/>
            <a:ext cx="4109950" cy="4109950"/>
          </a:xfrm>
        </p:spPr>
      </p:pic>
      <p:sp>
        <p:nvSpPr>
          <p:cNvPr id="4" name="Title 1"/>
          <p:cNvSpPr>
            <a:spLocks noGrp="1"/>
          </p:cNvSpPr>
          <p:nvPr>
            <p:ph type="title"/>
          </p:nvPr>
        </p:nvSpPr>
        <p:spPr>
          <a:xfrm>
            <a:off x="457200" y="290513"/>
            <a:ext cx="8686800" cy="1143000"/>
          </a:xfrm>
        </p:spPr>
        <p:txBody>
          <a:bodyPr>
            <a:noAutofit/>
          </a:bodyPr>
          <a:lstStyle/>
          <a:p>
            <a:pPr lvl="1" algn="ctr" defTabSz="457200" rtl="0">
              <a:spcBef>
                <a:spcPct val="0"/>
              </a:spcBef>
            </a:pPr>
            <a:r>
              <a:rPr lang="el-GR" sz="2800" b="1" dirty="0" smtClean="0"/>
              <a:t>ΤΕΠ</a:t>
            </a:r>
            <a:br>
              <a:rPr lang="el-GR" sz="2800" b="1" dirty="0" smtClean="0"/>
            </a:br>
            <a:r>
              <a:rPr lang="en-US" sz="2800" b="1" dirty="0" smtClean="0">
                <a:solidFill>
                  <a:srgbClr val="C00000"/>
                </a:solidFill>
              </a:rPr>
              <a:t>CT </a:t>
            </a:r>
            <a:r>
              <a:rPr lang="el-GR" sz="2800" b="1" dirty="0" smtClean="0">
                <a:solidFill>
                  <a:srgbClr val="C00000"/>
                </a:solidFill>
              </a:rPr>
              <a:t>ΟΜΣΣ χωρίς σκιαγραφικό</a:t>
            </a:r>
            <a:r>
              <a:rPr lang="el-GR" sz="2800" b="1" dirty="0" smtClean="0"/>
              <a:t/>
            </a:r>
            <a:br>
              <a:rPr lang="el-GR" sz="2800" b="1" dirty="0" smtClean="0"/>
            </a:br>
            <a:endParaRPr lang="en-US" sz="2800" b="1" dirty="0"/>
          </a:p>
        </p:txBody>
      </p:sp>
      <p:pic>
        <p:nvPicPr>
          <p:cNvPr id="6" name="Picture 5" descr="CT002.jpg"/>
          <p:cNvPicPr>
            <a:picLocks noChangeAspect="1"/>
          </p:cNvPicPr>
          <p:nvPr/>
        </p:nvPicPr>
        <p:blipFill>
          <a:blip r:embed="rId3" cstate="print"/>
          <a:stretch>
            <a:fillRect/>
          </a:stretch>
        </p:blipFill>
        <p:spPr>
          <a:xfrm>
            <a:off x="4602700" y="1599150"/>
            <a:ext cx="4111000" cy="4111000"/>
          </a:xfrm>
          <a:prstGeom prst="rect">
            <a:avLst/>
          </a:prstGeom>
        </p:spPr>
      </p:pic>
      <p:cxnSp>
        <p:nvCxnSpPr>
          <p:cNvPr id="7" name="Straight Arrow Connector 6"/>
          <p:cNvCxnSpPr/>
          <p:nvPr/>
        </p:nvCxnSpPr>
        <p:spPr>
          <a:xfrm rot="5400000" flipH="1" flipV="1">
            <a:off x="1738313" y="4968874"/>
            <a:ext cx="396874" cy="381000"/>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90513"/>
            <a:ext cx="8686800" cy="1143000"/>
          </a:xfrm>
        </p:spPr>
        <p:txBody>
          <a:bodyPr>
            <a:noAutofit/>
          </a:bodyPr>
          <a:lstStyle/>
          <a:p>
            <a:pPr lvl="1" algn="ctr" defTabSz="457200" rtl="0">
              <a:spcBef>
                <a:spcPct val="0"/>
              </a:spcBef>
            </a:pPr>
            <a:r>
              <a:rPr lang="el-GR" sz="2800" b="1" dirty="0" smtClean="0"/>
              <a:t>ΤΕΠ</a:t>
            </a:r>
            <a:br>
              <a:rPr lang="el-GR" sz="2800" b="1" dirty="0" smtClean="0"/>
            </a:br>
            <a:r>
              <a:rPr lang="en-US" sz="2800" b="1" dirty="0" smtClean="0">
                <a:solidFill>
                  <a:srgbClr val="C00000"/>
                </a:solidFill>
              </a:rPr>
              <a:t>CT </a:t>
            </a:r>
            <a:r>
              <a:rPr lang="el-GR" sz="2800" b="1" dirty="0" smtClean="0">
                <a:solidFill>
                  <a:srgbClr val="C00000"/>
                </a:solidFill>
              </a:rPr>
              <a:t>ΟΜΣΣ χωρίς σκιαγραφικό</a:t>
            </a:r>
            <a:r>
              <a:rPr lang="el-GR" sz="2800" b="1" dirty="0" smtClean="0"/>
              <a:t/>
            </a:r>
            <a:br>
              <a:rPr lang="el-GR" sz="2800" b="1" dirty="0" smtClean="0"/>
            </a:br>
            <a:endParaRPr lang="en-US" sz="2800" b="1" dirty="0"/>
          </a:p>
        </p:txBody>
      </p:sp>
      <p:pic>
        <p:nvPicPr>
          <p:cNvPr id="1026" name="Picture 2" descr="G:\ΣΠΥΡΙΔΑΚΗΣ ΜΑΡΚΟΣ\CT\CT2001.jpg"/>
          <p:cNvPicPr>
            <a:picLocks noGrp="1" noChangeAspect="1" noChangeArrowheads="1"/>
          </p:cNvPicPr>
          <p:nvPr>
            <p:ph idx="1"/>
          </p:nvPr>
        </p:nvPicPr>
        <p:blipFill>
          <a:blip r:embed="rId2" cstate="print"/>
          <a:srcRect/>
          <a:stretch>
            <a:fillRect/>
          </a:stretch>
        </p:blipFill>
        <p:spPr bwMode="auto">
          <a:xfrm>
            <a:off x="428596" y="1214422"/>
            <a:ext cx="3286148" cy="3286148"/>
          </a:xfrm>
          <a:prstGeom prst="rect">
            <a:avLst/>
          </a:prstGeom>
          <a:noFill/>
        </p:spPr>
      </p:pic>
      <p:pic>
        <p:nvPicPr>
          <p:cNvPr id="1027" name="Picture 3" descr="G:\ΣΠΥΡΙΔΑΚΗΣ ΜΑΡΚΟΣ\CT\CT2002.jpg"/>
          <p:cNvPicPr>
            <a:picLocks noChangeAspect="1" noChangeArrowheads="1"/>
          </p:cNvPicPr>
          <p:nvPr/>
        </p:nvPicPr>
        <p:blipFill>
          <a:blip r:embed="rId3" cstate="print"/>
          <a:srcRect/>
          <a:stretch>
            <a:fillRect/>
          </a:stretch>
        </p:blipFill>
        <p:spPr bwMode="auto">
          <a:xfrm>
            <a:off x="5072066" y="1214422"/>
            <a:ext cx="3286148" cy="3286148"/>
          </a:xfrm>
          <a:prstGeom prst="rect">
            <a:avLst/>
          </a:prstGeom>
          <a:noFill/>
        </p:spPr>
      </p:pic>
      <p:pic>
        <p:nvPicPr>
          <p:cNvPr id="1028" name="Picture 4" descr="G:\ΣΠΥΡΙΔΑΚΗΣ ΜΑΡΚΟΣ\CT\CT3001.jpg"/>
          <p:cNvPicPr>
            <a:picLocks noChangeAspect="1" noChangeArrowheads="1"/>
          </p:cNvPicPr>
          <p:nvPr/>
        </p:nvPicPr>
        <p:blipFill>
          <a:blip r:embed="rId4" cstate="print"/>
          <a:srcRect/>
          <a:stretch>
            <a:fillRect/>
          </a:stretch>
        </p:blipFill>
        <p:spPr bwMode="auto">
          <a:xfrm>
            <a:off x="2786050" y="4500570"/>
            <a:ext cx="2357430" cy="23574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700" b="1" dirty="0" smtClean="0">
                <a:solidFill>
                  <a:srgbClr val="C00000"/>
                </a:solidFill>
              </a:rPr>
              <a:t>Διάγνωση εργασίας</a:t>
            </a:r>
            <a:endParaRPr lang="en-US" sz="2700" b="1" dirty="0">
              <a:solidFill>
                <a:srgbClr val="C00000"/>
              </a:solidFill>
            </a:endParaRPr>
          </a:p>
        </p:txBody>
      </p:sp>
      <p:sp>
        <p:nvSpPr>
          <p:cNvPr id="3" name="Content Placeholder 2"/>
          <p:cNvSpPr>
            <a:spLocks noGrp="1"/>
          </p:cNvSpPr>
          <p:nvPr>
            <p:ph sz="half" idx="1"/>
          </p:nvPr>
        </p:nvSpPr>
        <p:spPr/>
        <p:txBody>
          <a:bodyPr>
            <a:normAutofit/>
          </a:bodyPr>
          <a:lstStyle/>
          <a:p>
            <a:pPr>
              <a:buFont typeface="Wingdings" pitchFamily="2" charset="2"/>
              <a:buChar char="Ø"/>
            </a:pPr>
            <a:r>
              <a:rPr lang="el-GR" b="1" dirty="0" smtClean="0"/>
              <a:t>Πιθανή λοιμώδης σπονδυλοδισκίτιδα</a:t>
            </a:r>
          </a:p>
          <a:p>
            <a:pPr marL="971550" lvl="1" indent="-514350">
              <a:spcAft>
                <a:spcPts val="600"/>
              </a:spcAft>
              <a:buFont typeface="Wingdings" pitchFamily="2" charset="2"/>
              <a:buChar char="ü"/>
            </a:pPr>
            <a:r>
              <a:rPr lang="el-GR" dirty="0" smtClean="0"/>
              <a:t>Ανοσοκαταστολή</a:t>
            </a:r>
          </a:p>
          <a:p>
            <a:pPr marL="971550" lvl="1" indent="-514350">
              <a:spcAft>
                <a:spcPts val="600"/>
              </a:spcAft>
              <a:buFont typeface="Wingdings" pitchFamily="2" charset="2"/>
              <a:buChar char="ü"/>
            </a:pPr>
            <a:r>
              <a:rPr lang="el-GR" dirty="0" smtClean="0"/>
              <a:t>Υψηλό εμπύρετο</a:t>
            </a:r>
          </a:p>
          <a:p>
            <a:pPr marL="971550" lvl="1" indent="-514350">
              <a:spcAft>
                <a:spcPts val="600"/>
              </a:spcAft>
              <a:buFont typeface="Wingdings" pitchFamily="2" charset="2"/>
              <a:buChar char="ü"/>
            </a:pPr>
            <a:r>
              <a:rPr lang="el-GR" dirty="0" smtClean="0"/>
              <a:t>Οσφυαλγία</a:t>
            </a:r>
          </a:p>
          <a:p>
            <a:pPr marL="971550" lvl="1" indent="-514350">
              <a:spcAft>
                <a:spcPts val="600"/>
              </a:spcAft>
              <a:buFont typeface="Wingdings" pitchFamily="2" charset="2"/>
              <a:buChar char="ü"/>
            </a:pPr>
            <a:r>
              <a:rPr lang="el-GR" dirty="0" smtClean="0"/>
              <a:t>Ύποπτη </a:t>
            </a:r>
            <a:r>
              <a:rPr lang="en-US" dirty="0" smtClean="0"/>
              <a:t>CT </a:t>
            </a:r>
            <a:r>
              <a:rPr lang="el-GR" dirty="0" smtClean="0"/>
              <a:t>ΟΜΣΣ</a:t>
            </a:r>
          </a:p>
          <a:p>
            <a:pPr lvl="1"/>
            <a:endParaRPr lang="el-GR" dirty="0" smtClean="0"/>
          </a:p>
        </p:txBody>
      </p:sp>
      <p:sp>
        <p:nvSpPr>
          <p:cNvPr id="4" name="3 - Θέση περιεχομένου"/>
          <p:cNvSpPr>
            <a:spLocks noGrp="1"/>
          </p:cNvSpPr>
          <p:nvPr>
            <p:ph sz="half" idx="2"/>
          </p:nvPr>
        </p:nvSpPr>
        <p:spPr/>
        <p:txBody>
          <a:bodyPr>
            <a:normAutofit/>
          </a:bodyPr>
          <a:lstStyle/>
          <a:p>
            <a:pPr lvl="1">
              <a:buFont typeface="Wingdings" pitchFamily="2" charset="2"/>
              <a:buChar char="Ø"/>
            </a:pPr>
            <a:r>
              <a:rPr lang="el-GR" b="1" dirty="0" smtClean="0"/>
              <a:t>Εισαγωγή </a:t>
            </a:r>
          </a:p>
          <a:p>
            <a:pPr lvl="2">
              <a:spcAft>
                <a:spcPts val="600"/>
              </a:spcAft>
            </a:pPr>
            <a:r>
              <a:rPr lang="el-GR" dirty="0" smtClean="0"/>
              <a:t>κ/α </a:t>
            </a:r>
            <a:r>
              <a:rPr lang="en-US" dirty="0" smtClean="0"/>
              <a:t> </a:t>
            </a:r>
            <a:r>
              <a:rPr lang="el-GR" dirty="0" smtClean="0"/>
              <a:t>αίματος</a:t>
            </a:r>
          </a:p>
          <a:p>
            <a:pPr lvl="2">
              <a:spcAft>
                <a:spcPts val="600"/>
              </a:spcAft>
            </a:pPr>
            <a:r>
              <a:rPr lang="en-US" dirty="0" smtClean="0"/>
              <a:t>IV </a:t>
            </a:r>
            <a:r>
              <a:rPr lang="en-US" dirty="0" err="1" smtClean="0"/>
              <a:t>Vanco</a:t>
            </a:r>
            <a:r>
              <a:rPr lang="en-US" dirty="0" smtClean="0"/>
              <a:t> + Pip/</a:t>
            </a:r>
            <a:r>
              <a:rPr lang="en-US" dirty="0" err="1" smtClean="0"/>
              <a:t>Tazo</a:t>
            </a:r>
            <a:endParaRPr lang="en-US" dirty="0" smtClean="0"/>
          </a:p>
          <a:p>
            <a:pPr lvl="2">
              <a:spcAft>
                <a:spcPts val="600"/>
              </a:spcAft>
            </a:pPr>
            <a:r>
              <a:rPr lang="el-GR" dirty="0" smtClean="0"/>
              <a:t>Αναλγησία</a:t>
            </a:r>
          </a:p>
          <a:p>
            <a:pPr lvl="2">
              <a:spcAft>
                <a:spcPts val="600"/>
              </a:spcAft>
            </a:pPr>
            <a:r>
              <a:rPr lang="el-GR" dirty="0" smtClean="0"/>
              <a:t>Στενή παρακολούθηση για νευρολογική σημειολογία</a:t>
            </a:r>
            <a:endParaRPr lang="en-US" dirty="0" smtClean="0"/>
          </a:p>
          <a:p>
            <a:pPr>
              <a:buNone/>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solidFill>
                  <a:srgbClr val="C00000"/>
                </a:solidFill>
              </a:rPr>
              <a:t>Πορεία νόσου</a:t>
            </a:r>
            <a:endParaRPr lang="el-GR" sz="2800" b="1" dirty="0">
              <a:solidFill>
                <a:srgbClr val="C00000"/>
              </a:solidFill>
            </a:endParaRPr>
          </a:p>
        </p:txBody>
      </p:sp>
      <p:sp>
        <p:nvSpPr>
          <p:cNvPr id="3" name="2 - Θέση περιεχομένου"/>
          <p:cNvSpPr>
            <a:spLocks noGrp="1"/>
          </p:cNvSpPr>
          <p:nvPr>
            <p:ph idx="1"/>
          </p:nvPr>
        </p:nvSpPr>
        <p:spPr/>
        <p:txBody>
          <a:bodyPr>
            <a:normAutofit/>
          </a:bodyPr>
          <a:lstStyle/>
          <a:p>
            <a:pPr>
              <a:lnSpc>
                <a:spcPct val="150000"/>
              </a:lnSpc>
              <a:buFont typeface="Wingdings" pitchFamily="2" charset="2"/>
              <a:buChar char="Ø"/>
            </a:pPr>
            <a:r>
              <a:rPr lang="el-GR" sz="2400" dirty="0" smtClean="0"/>
              <a:t>Υποχώρηση πυρετού</a:t>
            </a:r>
          </a:p>
          <a:p>
            <a:pPr>
              <a:lnSpc>
                <a:spcPct val="150000"/>
              </a:lnSpc>
              <a:buFont typeface="Wingdings" pitchFamily="2" charset="2"/>
              <a:buChar char="Ø"/>
            </a:pPr>
            <a:r>
              <a:rPr lang="el-GR" sz="2400" b="1" dirty="0" smtClean="0"/>
              <a:t>Εμμένουσα διάχυτη ευαισθησία ΘΜΣΣ-ΟΜΣΣ</a:t>
            </a:r>
          </a:p>
          <a:p>
            <a:pPr>
              <a:lnSpc>
                <a:spcPct val="150000"/>
              </a:lnSpc>
              <a:buFont typeface="Wingdings" pitchFamily="2" charset="2"/>
              <a:buChar char="Ø"/>
            </a:pPr>
            <a:r>
              <a:rPr lang="el-GR" sz="2400" dirty="0" smtClean="0"/>
              <a:t>κ/α αρνητικές</a:t>
            </a:r>
          </a:p>
          <a:p>
            <a:pPr>
              <a:buFont typeface="Wingdings" pitchFamily="2" charset="2"/>
              <a:buChar char="Ø"/>
            </a:pPr>
            <a:endParaRPr lang="el-GR" sz="2400" dirty="0" smtClean="0"/>
          </a:p>
          <a:p>
            <a:pPr>
              <a:buFont typeface="Wingdings" pitchFamily="2" charset="2"/>
              <a:buChar char="Ø"/>
            </a:pPr>
            <a:endParaRPr lang="el-GR" sz="2400" dirty="0" smtClean="0"/>
          </a:p>
          <a:p>
            <a:pPr>
              <a:buFont typeface="Wingdings" pitchFamily="2" charset="2"/>
              <a:buChar char="ü"/>
            </a:pPr>
            <a:r>
              <a:rPr lang="el-GR" sz="2400" dirty="0" smtClean="0"/>
              <a:t>Προγραμματισμός </a:t>
            </a:r>
            <a:r>
              <a:rPr lang="en-US" sz="2400" dirty="0" smtClean="0"/>
              <a:t>MRI </a:t>
            </a:r>
            <a:r>
              <a:rPr lang="el-GR" sz="2400" dirty="0" smtClean="0"/>
              <a:t>ΘΜΣΣ-ΟΜΣΣ</a:t>
            </a:r>
            <a:endParaRPr lang="el-G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760</Words>
  <Application>Microsoft Office PowerPoint</Application>
  <PresentationFormat>Προβολή στην οθόνη (4:3)</PresentationFormat>
  <Paragraphs>155</Paragraphs>
  <Slides>24</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1ο κλινικό φροντιστήριο  ακτινολογίας μυοσκελετικού  Παρουσίαση κλινικών περιπτώσεων  Ηράκλειο, 8 Ιουλίου 2016</vt:lpstr>
      <vt:lpstr> 1η περίπτωση</vt:lpstr>
      <vt:lpstr>11/2013:</vt:lpstr>
      <vt:lpstr>11/2013:</vt:lpstr>
      <vt:lpstr>Διαφορική διάγνωση:</vt:lpstr>
      <vt:lpstr>ΤΕΠ CT ΟΜΣΣ χωρίς σκιαγραφικό </vt:lpstr>
      <vt:lpstr>ΤΕΠ CT ΟΜΣΣ χωρίς σκιαγραφικό </vt:lpstr>
      <vt:lpstr>Διάγνωση εργασίας</vt:lpstr>
      <vt:lpstr>Πορεία νόσου</vt:lpstr>
      <vt:lpstr>MRI ΘΜΣΣ-ΟΜΣΣ</vt:lpstr>
      <vt:lpstr>MRI ΘΜΣΣ-ΟΜΣΣ</vt:lpstr>
      <vt:lpstr>MRI ΘΜΣΣ-ΟΜΣΣ</vt:lpstr>
      <vt:lpstr>Τελική διάγνωση</vt:lpstr>
      <vt:lpstr>Λοιμώδης σπονδυλοδισκίτιδα CT vs. MRI</vt:lpstr>
      <vt:lpstr>Take home messages</vt:lpstr>
      <vt:lpstr>2η περίπτωση Ατομικό αναμνηστικό/ κλινική εικόνα</vt:lpstr>
      <vt:lpstr>Διάγνωση:</vt:lpstr>
      <vt:lpstr>Πορεία νόσου:</vt:lpstr>
      <vt:lpstr>Διαφάνεια 19</vt:lpstr>
      <vt:lpstr>Θεραπευτικό πλάνο:</vt:lpstr>
      <vt:lpstr>Πορεία νόσου: </vt:lpstr>
      <vt:lpstr>Κλινική και απεικονιστική βελτίωση 2 έτη μετά</vt:lpstr>
      <vt:lpstr>4 χρόνια μετά το Canakinumab</vt:lpstr>
      <vt:lpstr>Take home messages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Ioannis</dc:creator>
  <cp:lastModifiedBy>Ioannis</cp:lastModifiedBy>
  <cp:revision>110</cp:revision>
  <dcterms:created xsi:type="dcterms:W3CDTF">2016-06-16T16:11:17Z</dcterms:created>
  <dcterms:modified xsi:type="dcterms:W3CDTF">2016-07-06T18:44:02Z</dcterms:modified>
</cp:coreProperties>
</file>