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0"/>
  </p:notesMasterIdLst>
  <p:sldIdLst>
    <p:sldId id="323" r:id="rId2"/>
    <p:sldId id="258" r:id="rId3"/>
    <p:sldId id="269" r:id="rId4"/>
    <p:sldId id="270" r:id="rId5"/>
    <p:sldId id="272" r:id="rId6"/>
    <p:sldId id="275" r:id="rId7"/>
    <p:sldId id="276" r:id="rId8"/>
    <p:sldId id="278" r:id="rId9"/>
    <p:sldId id="282" r:id="rId10"/>
    <p:sldId id="284" r:id="rId11"/>
    <p:sldId id="295" r:id="rId12"/>
    <p:sldId id="320" r:id="rId13"/>
    <p:sldId id="321" r:id="rId14"/>
    <p:sldId id="322" r:id="rId15"/>
    <p:sldId id="298" r:id="rId16"/>
    <p:sldId id="299" r:id="rId17"/>
    <p:sldId id="319" r:id="rId18"/>
    <p:sldId id="313" r:id="rId19"/>
    <p:sldId id="314" r:id="rId20"/>
    <p:sldId id="297" r:id="rId21"/>
    <p:sldId id="296" r:id="rId22"/>
    <p:sldId id="285" r:id="rId23"/>
    <p:sldId id="286" r:id="rId24"/>
    <p:sldId id="287" r:id="rId25"/>
    <p:sldId id="290" r:id="rId26"/>
    <p:sldId id="307" r:id="rId27"/>
    <p:sldId id="289" r:id="rId28"/>
    <p:sldId id="310" r:id="rId29"/>
    <p:sldId id="291" r:id="rId30"/>
    <p:sldId id="292" r:id="rId31"/>
    <p:sldId id="302" r:id="rId32"/>
    <p:sldId id="303" r:id="rId33"/>
    <p:sldId id="324" r:id="rId34"/>
    <p:sldId id="309" r:id="rId35"/>
    <p:sldId id="311" r:id="rId36"/>
    <p:sldId id="293" r:id="rId37"/>
    <p:sldId id="308" r:id="rId38"/>
    <p:sldId id="305" r:id="rId3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Φωτεινό στυλ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602675-5824-8C46-81CE-A879020C206C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1A8875-E040-4645-8A95-E1B02839201C}">
      <dgm:prSet phldrT="[Text]" custT="1"/>
      <dgm:spPr/>
      <dgm:t>
        <a:bodyPr/>
        <a:lstStyle/>
        <a:p>
          <a:r>
            <a:rPr lang="el-GR" sz="2000" b="1" dirty="0" smtClean="0">
              <a:solidFill>
                <a:srgbClr val="C00000"/>
              </a:solidFill>
            </a:rPr>
            <a:t>Έλεγχος πιθανής αιμολυτικής αναιμίας</a:t>
          </a:r>
          <a:endParaRPr lang="en-US" sz="2000" dirty="0"/>
        </a:p>
      </dgm:t>
    </dgm:pt>
    <dgm:pt modelId="{C7210E28-04CB-2A49-B197-F87DD73E3D45}" type="parTrans" cxnId="{4FA0B5B9-8EDF-A749-AD07-D4A8CB908E67}">
      <dgm:prSet/>
      <dgm:spPr/>
      <dgm:t>
        <a:bodyPr/>
        <a:lstStyle/>
        <a:p>
          <a:endParaRPr lang="en-US"/>
        </a:p>
      </dgm:t>
    </dgm:pt>
    <dgm:pt modelId="{F7610B9C-EC2F-874F-9432-2F39AB54BF8F}" type="sibTrans" cxnId="{4FA0B5B9-8EDF-A749-AD07-D4A8CB908E67}">
      <dgm:prSet/>
      <dgm:spPr/>
      <dgm:t>
        <a:bodyPr/>
        <a:lstStyle/>
        <a:p>
          <a:endParaRPr lang="en-US"/>
        </a:p>
      </dgm:t>
    </dgm:pt>
    <dgm:pt modelId="{E1C9A6A6-6296-E84E-AD80-F6E5E1D58DB6}">
      <dgm:prSet phldrT="[Text]" custT="1"/>
      <dgm:spPr/>
      <dgm:t>
        <a:bodyPr/>
        <a:lstStyle/>
        <a:p>
          <a:pPr defTabSz="666750">
            <a:spcBef>
              <a:spcPct val="0"/>
            </a:spcBef>
            <a:spcAft>
              <a:spcPct val="35000"/>
            </a:spcAft>
          </a:pPr>
          <a:r>
            <a:rPr lang="en-US" sz="2800" b="1" dirty="0" smtClean="0"/>
            <a:t>AIHA</a:t>
          </a:r>
          <a:endParaRPr lang="en-US" sz="2800" b="1" dirty="0"/>
        </a:p>
      </dgm:t>
    </dgm:pt>
    <dgm:pt modelId="{C39755FA-A513-8E4F-A325-B4BDBBCDC0A8}" type="parTrans" cxnId="{17F4F7BC-EED7-1548-A099-201F076B9181}">
      <dgm:prSet/>
      <dgm:spPr/>
      <dgm:t>
        <a:bodyPr/>
        <a:lstStyle/>
        <a:p>
          <a:endParaRPr lang="en-US"/>
        </a:p>
      </dgm:t>
    </dgm:pt>
    <dgm:pt modelId="{C0F76058-F3FE-4945-8807-666E8FAA68D3}" type="sibTrans" cxnId="{17F4F7BC-EED7-1548-A099-201F076B9181}">
      <dgm:prSet/>
      <dgm:spPr/>
      <dgm:t>
        <a:bodyPr/>
        <a:lstStyle/>
        <a:p>
          <a:endParaRPr lang="en-US"/>
        </a:p>
      </dgm:t>
    </dgm:pt>
    <dgm:pt modelId="{6CEADD68-F2A2-594E-A34B-CFD512779493}">
      <dgm:prSet phldrT="[Text]" custT="1"/>
      <dgm:spPr/>
      <dgm:t>
        <a:bodyPr/>
        <a:lstStyle/>
        <a:p>
          <a:r>
            <a:rPr lang="en-US" sz="1800" dirty="0" smtClean="0"/>
            <a:t>Coombs (+) </a:t>
          </a:r>
          <a:r>
            <a:rPr lang="el-GR" sz="1800" dirty="0" smtClean="0"/>
            <a:t>προϋπάρχουσα</a:t>
          </a:r>
          <a:endParaRPr lang="en-US" sz="1800" dirty="0"/>
        </a:p>
      </dgm:t>
    </dgm:pt>
    <dgm:pt modelId="{BAD4802D-BF4B-4244-955D-A17B204A879C}" type="parTrans" cxnId="{A6059F0F-5CAE-FB49-BCAB-DE7025ABFC71}">
      <dgm:prSet/>
      <dgm:spPr/>
      <dgm:t>
        <a:bodyPr/>
        <a:lstStyle/>
        <a:p>
          <a:endParaRPr lang="en-US"/>
        </a:p>
      </dgm:t>
    </dgm:pt>
    <dgm:pt modelId="{C23B6969-70FD-5248-BBDD-7230EB4CFC29}" type="sibTrans" cxnId="{A6059F0F-5CAE-FB49-BCAB-DE7025ABFC71}">
      <dgm:prSet/>
      <dgm:spPr/>
      <dgm:t>
        <a:bodyPr/>
        <a:lstStyle/>
        <a:p>
          <a:endParaRPr lang="en-US"/>
        </a:p>
      </dgm:t>
    </dgm:pt>
    <dgm:pt modelId="{C79B297B-B069-404A-BF1F-165CB8C115D0}">
      <dgm:prSet phldrT="[Text]" custT="1"/>
      <dgm:spPr/>
      <dgm:t>
        <a:bodyPr/>
        <a:lstStyle/>
        <a:p>
          <a:pPr defTabSz="666750">
            <a:spcBef>
              <a:spcPct val="0"/>
            </a:spcBef>
            <a:spcAft>
              <a:spcPct val="35000"/>
            </a:spcAft>
          </a:pPr>
          <a:r>
            <a:rPr lang="el-GR" sz="2400" b="1" dirty="0" smtClean="0"/>
            <a:t>Μικροαγγειοπαθητική</a:t>
          </a:r>
          <a:endParaRPr lang="en-US" sz="2400" b="1" dirty="0"/>
        </a:p>
      </dgm:t>
    </dgm:pt>
    <dgm:pt modelId="{947D9D01-ECA0-D54F-B2BC-482DA0324E9F}" type="parTrans" cxnId="{98A7779F-4215-AF43-A6B0-CE4638C02436}">
      <dgm:prSet/>
      <dgm:spPr/>
      <dgm:t>
        <a:bodyPr/>
        <a:lstStyle/>
        <a:p>
          <a:endParaRPr lang="en-US"/>
        </a:p>
      </dgm:t>
    </dgm:pt>
    <dgm:pt modelId="{C386456A-E8DD-074B-9539-0A6F717113F3}" type="sibTrans" cxnId="{98A7779F-4215-AF43-A6B0-CE4638C02436}">
      <dgm:prSet/>
      <dgm:spPr/>
      <dgm:t>
        <a:bodyPr/>
        <a:lstStyle/>
        <a:p>
          <a:endParaRPr lang="en-US"/>
        </a:p>
      </dgm:t>
    </dgm:pt>
    <dgm:pt modelId="{47371732-4A58-EF42-B023-980C38FE4779}">
      <dgm:prSet phldrT="[Text]" custT="1"/>
      <dgm:spPr/>
      <dgm:t>
        <a:bodyPr/>
        <a:lstStyle/>
        <a:p>
          <a:pPr>
            <a:lnSpc>
              <a:spcPct val="120000"/>
            </a:lnSpc>
          </a:pPr>
          <a:endParaRPr lang="el-GR" sz="1800" dirty="0" smtClean="0"/>
        </a:p>
        <a:p>
          <a:pPr>
            <a:lnSpc>
              <a:spcPct val="120000"/>
            </a:lnSpc>
          </a:pPr>
          <a:endParaRPr lang="el-GR" sz="1800" dirty="0" smtClean="0"/>
        </a:p>
        <a:p>
          <a:pPr>
            <a:lnSpc>
              <a:spcPct val="120000"/>
            </a:lnSpc>
          </a:pPr>
          <a:r>
            <a:rPr lang="el-GR" sz="1800" dirty="0" smtClean="0"/>
            <a:t>Επίχρισμα χωρίς σχιστοκύτταρα</a:t>
          </a:r>
        </a:p>
        <a:p>
          <a:pPr>
            <a:lnSpc>
              <a:spcPct val="120000"/>
            </a:lnSpc>
          </a:pPr>
          <a:r>
            <a:rPr lang="en-US" sz="1800" dirty="0" err="1" smtClean="0"/>
            <a:t>PLTs</a:t>
          </a:r>
          <a:r>
            <a:rPr lang="en-US" sz="1800" dirty="0" smtClean="0"/>
            <a:t>&gt;150.000 </a:t>
          </a:r>
          <a:r>
            <a:rPr lang="en-US" sz="1800" dirty="0" smtClean="0">
              <a:solidFill>
                <a:srgbClr val="C00000"/>
              </a:solidFill>
            </a:rPr>
            <a:t>(</a:t>
          </a:r>
          <a:r>
            <a:rPr lang="en-US" sz="1800" dirty="0" smtClean="0"/>
            <a:t> </a:t>
          </a:r>
          <a:r>
            <a:rPr lang="en-US" sz="1800" i="1" dirty="0" smtClean="0">
              <a:solidFill>
                <a:srgbClr val="C00000"/>
              </a:solidFill>
            </a:rPr>
            <a:t>TTP-like ruled out)</a:t>
          </a:r>
          <a:endParaRPr lang="el-GR" sz="1800" i="1" dirty="0" smtClean="0">
            <a:solidFill>
              <a:srgbClr val="C00000"/>
            </a:solidFill>
          </a:endParaRPr>
        </a:p>
        <a:p>
          <a:pPr>
            <a:lnSpc>
              <a:spcPct val="120000"/>
            </a:lnSpc>
          </a:pPr>
          <a:r>
            <a:rPr lang="en-US" sz="1800" dirty="0" smtClean="0"/>
            <a:t>INR, </a:t>
          </a:r>
          <a:r>
            <a:rPr lang="en-US" sz="1800" dirty="0" err="1" smtClean="0"/>
            <a:t>aPTT</a:t>
          </a:r>
          <a:r>
            <a:rPr lang="en-US" sz="1800" dirty="0" smtClean="0"/>
            <a:t>, FIB </a:t>
          </a:r>
          <a:r>
            <a:rPr lang="el-GR" sz="1800" dirty="0" smtClean="0"/>
            <a:t>κφ </a:t>
          </a:r>
          <a:r>
            <a:rPr lang="el-GR" sz="1800" i="1" dirty="0" smtClean="0">
              <a:solidFill>
                <a:srgbClr val="C00000"/>
              </a:solidFill>
            </a:rPr>
            <a:t>(</a:t>
          </a:r>
          <a:r>
            <a:rPr lang="en-US" sz="1800" i="1" dirty="0" smtClean="0">
              <a:solidFill>
                <a:srgbClr val="C00000"/>
              </a:solidFill>
            </a:rPr>
            <a:t>D.I.C. ruled out )</a:t>
          </a:r>
          <a:endParaRPr lang="el-GR" sz="1800" dirty="0" smtClean="0"/>
        </a:p>
        <a:p>
          <a:pPr>
            <a:lnSpc>
              <a:spcPct val="150000"/>
            </a:lnSpc>
            <a:buNone/>
          </a:pPr>
          <a:endParaRPr lang="en-US" b="1" dirty="0" smtClean="0">
            <a:solidFill>
              <a:srgbClr val="C00000"/>
            </a:solidFill>
          </a:endParaRPr>
        </a:p>
        <a:p>
          <a:pPr>
            <a:buNone/>
          </a:pPr>
          <a:endParaRPr lang="el-GR" dirty="0" smtClean="0"/>
        </a:p>
        <a:p>
          <a:endParaRPr lang="en-US" dirty="0"/>
        </a:p>
      </dgm:t>
    </dgm:pt>
    <dgm:pt modelId="{E57C64AF-2345-BA40-AD40-243599F031C8}" type="parTrans" cxnId="{9C57FFAC-B4B9-1848-8D4D-CF5B5C3C0062}">
      <dgm:prSet/>
      <dgm:spPr/>
      <dgm:t>
        <a:bodyPr/>
        <a:lstStyle/>
        <a:p>
          <a:endParaRPr lang="en-US"/>
        </a:p>
      </dgm:t>
    </dgm:pt>
    <dgm:pt modelId="{189E320B-BAD8-CC4D-9787-E7D1D58690E5}" type="sibTrans" cxnId="{9C57FFAC-B4B9-1848-8D4D-CF5B5C3C0062}">
      <dgm:prSet/>
      <dgm:spPr/>
      <dgm:t>
        <a:bodyPr/>
        <a:lstStyle/>
        <a:p>
          <a:endParaRPr lang="en-US"/>
        </a:p>
      </dgm:t>
    </dgm:pt>
    <dgm:pt modelId="{E55F0D9C-A7AC-6949-9FFA-A70DAFD1BB32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800" dirty="0" smtClean="0"/>
            <a:t>Δείκτες αιμόλυσης φυσιολογικοί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l-GR" sz="1800" dirty="0" smtClean="0"/>
            <a:t>Απουσία σφαιροκυττάρων στο επίχρισμα περιφερικού αίματος</a:t>
          </a:r>
          <a:endParaRPr lang="en-US" sz="1800" dirty="0" smtClean="0"/>
        </a:p>
        <a:p>
          <a:endParaRPr lang="en-US" sz="500" dirty="0"/>
        </a:p>
      </dgm:t>
    </dgm:pt>
    <dgm:pt modelId="{24E5DE4E-7961-2546-A5DE-BA5422887A00}" type="parTrans" cxnId="{DBDBF53B-A5A3-F94B-8D98-D3516B711676}">
      <dgm:prSet/>
      <dgm:spPr/>
      <dgm:t>
        <a:bodyPr/>
        <a:lstStyle/>
        <a:p>
          <a:endParaRPr lang="en-US"/>
        </a:p>
      </dgm:t>
    </dgm:pt>
    <dgm:pt modelId="{33A426F0-0B2C-394C-8246-4083FA987B1E}" type="sibTrans" cxnId="{DBDBF53B-A5A3-F94B-8D98-D3516B711676}">
      <dgm:prSet/>
      <dgm:spPr/>
      <dgm:t>
        <a:bodyPr/>
        <a:lstStyle/>
        <a:p>
          <a:endParaRPr lang="en-US"/>
        </a:p>
      </dgm:t>
    </dgm:pt>
    <dgm:pt modelId="{7EBDE939-E26A-AE41-912F-1997C6166C13}" type="pres">
      <dgm:prSet presAssocID="{7C602675-5824-8C46-81CE-A879020C206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A330201-EAAD-C046-A0E7-3F107DF041DE}" type="pres">
      <dgm:prSet presAssocID="{BB1A8875-E040-4645-8A95-E1B02839201C}" presName="hierRoot1" presStyleCnt="0"/>
      <dgm:spPr/>
    </dgm:pt>
    <dgm:pt modelId="{1A2D0DB0-8AB0-4A45-8074-A9E5320A24BF}" type="pres">
      <dgm:prSet presAssocID="{BB1A8875-E040-4645-8A95-E1B02839201C}" presName="composite" presStyleCnt="0"/>
      <dgm:spPr/>
    </dgm:pt>
    <dgm:pt modelId="{73E5EFE9-1F48-0448-8B90-D9790AC96889}" type="pres">
      <dgm:prSet presAssocID="{BB1A8875-E040-4645-8A95-E1B02839201C}" presName="background" presStyleLbl="node0" presStyleIdx="0" presStyleCnt="2"/>
      <dgm:spPr/>
    </dgm:pt>
    <dgm:pt modelId="{46139DB7-D500-8041-A539-61955A6BA8EB}" type="pres">
      <dgm:prSet presAssocID="{BB1A8875-E040-4645-8A95-E1B02839201C}" presName="text" presStyleLbl="fgAcc0" presStyleIdx="0" presStyleCnt="2" custScaleX="515683" custScaleY="217215" custLinFactY="-109804" custLinFactNeighborX="-78157" custLinFactNeighborY="-2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36764C-CC9B-3F49-B1E5-B737795A7D30}" type="pres">
      <dgm:prSet presAssocID="{BB1A8875-E040-4645-8A95-E1B02839201C}" presName="hierChild2" presStyleCnt="0"/>
      <dgm:spPr/>
    </dgm:pt>
    <dgm:pt modelId="{CCC772D7-DF9E-B94F-9704-969D1A6EB47D}" type="pres">
      <dgm:prSet presAssocID="{C39755FA-A513-8E4F-A325-B4BDBBCDC0A8}" presName="Name10" presStyleLbl="parChTrans1D2" presStyleIdx="0" presStyleCnt="2"/>
      <dgm:spPr/>
      <dgm:t>
        <a:bodyPr/>
        <a:lstStyle/>
        <a:p>
          <a:endParaRPr lang="el-GR"/>
        </a:p>
      </dgm:t>
    </dgm:pt>
    <dgm:pt modelId="{341FED10-3E49-5A47-A530-D966737580EA}" type="pres">
      <dgm:prSet presAssocID="{E1C9A6A6-6296-E84E-AD80-F6E5E1D58DB6}" presName="hierRoot2" presStyleCnt="0"/>
      <dgm:spPr/>
    </dgm:pt>
    <dgm:pt modelId="{16F0047E-9049-804F-8B2F-C2395ECD9887}" type="pres">
      <dgm:prSet presAssocID="{E1C9A6A6-6296-E84E-AD80-F6E5E1D58DB6}" presName="composite2" presStyleCnt="0"/>
      <dgm:spPr/>
    </dgm:pt>
    <dgm:pt modelId="{E19C8708-891F-594A-8D12-9C48F0C8A24C}" type="pres">
      <dgm:prSet presAssocID="{E1C9A6A6-6296-E84E-AD80-F6E5E1D58DB6}" presName="background2" presStyleLbl="node2" presStyleIdx="0" presStyleCnt="2"/>
      <dgm:spPr/>
    </dgm:pt>
    <dgm:pt modelId="{DC7447F8-0E76-7745-9F1B-5F8794B6DD70}" type="pres">
      <dgm:prSet presAssocID="{E1C9A6A6-6296-E84E-AD80-F6E5E1D58DB6}" presName="text2" presStyleLbl="fgAcc2" presStyleIdx="0" presStyleCnt="2" custScaleX="246350" custScaleY="191401" custLinFactNeighborX="-11490" custLinFactNeighborY="-75376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57E090F-0EC3-E440-8247-0BBA3A4F8B03}" type="pres">
      <dgm:prSet presAssocID="{E1C9A6A6-6296-E84E-AD80-F6E5E1D58DB6}" presName="hierChild3" presStyleCnt="0"/>
      <dgm:spPr/>
    </dgm:pt>
    <dgm:pt modelId="{F92D161D-D721-5C40-8534-CA1EBDF71040}" type="pres">
      <dgm:prSet presAssocID="{BAD4802D-BF4B-4244-955D-A17B204A879C}" presName="Name17" presStyleLbl="parChTrans1D3" presStyleIdx="0" presStyleCnt="2"/>
      <dgm:spPr/>
      <dgm:t>
        <a:bodyPr/>
        <a:lstStyle/>
        <a:p>
          <a:endParaRPr lang="el-GR"/>
        </a:p>
      </dgm:t>
    </dgm:pt>
    <dgm:pt modelId="{BF80C6F4-FB97-D447-84D2-56741BBE4A9C}" type="pres">
      <dgm:prSet presAssocID="{6CEADD68-F2A2-594E-A34B-CFD512779493}" presName="hierRoot3" presStyleCnt="0"/>
      <dgm:spPr/>
    </dgm:pt>
    <dgm:pt modelId="{630E6A9A-14A2-6C48-B1DC-6990A736FB99}" type="pres">
      <dgm:prSet presAssocID="{6CEADD68-F2A2-594E-A34B-CFD512779493}" presName="composite3" presStyleCnt="0"/>
      <dgm:spPr/>
    </dgm:pt>
    <dgm:pt modelId="{357683FC-2F2B-A345-8F84-C272CF2B6A3D}" type="pres">
      <dgm:prSet presAssocID="{6CEADD68-F2A2-594E-A34B-CFD512779493}" presName="background3" presStyleLbl="node3" presStyleIdx="0" presStyleCnt="2"/>
      <dgm:spPr/>
    </dgm:pt>
    <dgm:pt modelId="{1F92A823-5E4B-054C-8500-36419445A2D7}" type="pres">
      <dgm:prSet presAssocID="{6CEADD68-F2A2-594E-A34B-CFD512779493}" presName="text3" presStyleLbl="fgAcc3" presStyleIdx="0" presStyleCnt="2" custScaleX="269329" custScaleY="2802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FACE4A-7C83-CC4D-833F-5DC9F6E48163}" type="pres">
      <dgm:prSet presAssocID="{6CEADD68-F2A2-594E-A34B-CFD512779493}" presName="hierChild4" presStyleCnt="0"/>
      <dgm:spPr/>
    </dgm:pt>
    <dgm:pt modelId="{E38CA522-E5DB-724F-9DA5-8AB4664E81AD}" type="pres">
      <dgm:prSet presAssocID="{947D9D01-ECA0-D54F-B2BC-482DA0324E9F}" presName="Name10" presStyleLbl="parChTrans1D2" presStyleIdx="1" presStyleCnt="2"/>
      <dgm:spPr/>
      <dgm:t>
        <a:bodyPr/>
        <a:lstStyle/>
        <a:p>
          <a:endParaRPr lang="el-GR"/>
        </a:p>
      </dgm:t>
    </dgm:pt>
    <dgm:pt modelId="{CC63F6CF-CD35-8545-BF41-083977803990}" type="pres">
      <dgm:prSet presAssocID="{C79B297B-B069-404A-BF1F-165CB8C115D0}" presName="hierRoot2" presStyleCnt="0"/>
      <dgm:spPr/>
    </dgm:pt>
    <dgm:pt modelId="{12D52498-0D1F-5A43-B097-1EF4F73F548A}" type="pres">
      <dgm:prSet presAssocID="{C79B297B-B069-404A-BF1F-165CB8C115D0}" presName="composite2" presStyleCnt="0"/>
      <dgm:spPr/>
    </dgm:pt>
    <dgm:pt modelId="{055D6210-5A10-5749-94F2-5DEC6E1F2B92}" type="pres">
      <dgm:prSet presAssocID="{C79B297B-B069-404A-BF1F-165CB8C115D0}" presName="background2" presStyleLbl="node2" presStyleIdx="1" presStyleCnt="2"/>
      <dgm:spPr/>
    </dgm:pt>
    <dgm:pt modelId="{A3CBBDB8-3F04-4C4F-9172-D906467E5B0C}" type="pres">
      <dgm:prSet presAssocID="{C79B297B-B069-404A-BF1F-165CB8C115D0}" presName="text2" presStyleLbl="fgAcc2" presStyleIdx="1" presStyleCnt="2" custScaleX="549219" custScaleY="211671" custLinFactNeighborX="-4547" custLinFactNeighborY="-766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97E3E6-B72A-094C-A192-DFC3AB9B5328}" type="pres">
      <dgm:prSet presAssocID="{C79B297B-B069-404A-BF1F-165CB8C115D0}" presName="hierChild3" presStyleCnt="0"/>
      <dgm:spPr/>
    </dgm:pt>
    <dgm:pt modelId="{93EC03DA-AAAD-244B-AA03-4BC32E4B3A9C}" type="pres">
      <dgm:prSet presAssocID="{E57C64AF-2345-BA40-AD40-243599F031C8}" presName="Name17" presStyleLbl="parChTrans1D3" presStyleIdx="1" presStyleCnt="2"/>
      <dgm:spPr/>
      <dgm:t>
        <a:bodyPr/>
        <a:lstStyle/>
        <a:p>
          <a:endParaRPr lang="el-GR"/>
        </a:p>
      </dgm:t>
    </dgm:pt>
    <dgm:pt modelId="{238F69DA-D232-714B-A74F-03753DB0E8E1}" type="pres">
      <dgm:prSet presAssocID="{47371732-4A58-EF42-B023-980C38FE4779}" presName="hierRoot3" presStyleCnt="0"/>
      <dgm:spPr/>
    </dgm:pt>
    <dgm:pt modelId="{2DEA38E0-6933-D54F-A6D2-1E6E9A5C75A9}" type="pres">
      <dgm:prSet presAssocID="{47371732-4A58-EF42-B023-980C38FE4779}" presName="composite3" presStyleCnt="0"/>
      <dgm:spPr/>
    </dgm:pt>
    <dgm:pt modelId="{27F43D39-CDD0-0442-B90A-40C3FE412387}" type="pres">
      <dgm:prSet presAssocID="{47371732-4A58-EF42-B023-980C38FE4779}" presName="background3" presStyleLbl="node3" presStyleIdx="1" presStyleCnt="2"/>
      <dgm:spPr/>
    </dgm:pt>
    <dgm:pt modelId="{C83E3909-99C1-F840-A903-E18A2759EDFD}" type="pres">
      <dgm:prSet presAssocID="{47371732-4A58-EF42-B023-980C38FE4779}" presName="text3" presStyleLbl="fgAcc3" presStyleIdx="1" presStyleCnt="2" custScaleX="642418" custScaleY="391286" custLinFactNeighborX="18635" custLinFactNeighborY="351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185226-1543-EE48-8BFB-71B0768AB2D3}" type="pres">
      <dgm:prSet presAssocID="{47371732-4A58-EF42-B023-980C38FE4779}" presName="hierChild4" presStyleCnt="0"/>
      <dgm:spPr/>
    </dgm:pt>
    <dgm:pt modelId="{C3506B88-94F8-2549-B3A6-57F594A84F64}" type="pres">
      <dgm:prSet presAssocID="{E55F0D9C-A7AC-6949-9FFA-A70DAFD1BB32}" presName="hierRoot1" presStyleCnt="0"/>
      <dgm:spPr/>
    </dgm:pt>
    <dgm:pt modelId="{F817FBED-244B-8442-8AD5-E9BFA5F4D2D4}" type="pres">
      <dgm:prSet presAssocID="{E55F0D9C-A7AC-6949-9FFA-A70DAFD1BB32}" presName="composite" presStyleCnt="0"/>
      <dgm:spPr/>
    </dgm:pt>
    <dgm:pt modelId="{584BAA04-CD45-2C4F-ADDD-645E5B8352FF}" type="pres">
      <dgm:prSet presAssocID="{E55F0D9C-A7AC-6949-9FFA-A70DAFD1BB32}" presName="background" presStyleLbl="node0" presStyleIdx="1" presStyleCnt="2"/>
      <dgm:spPr/>
    </dgm:pt>
    <dgm:pt modelId="{52D4584D-4F6F-834D-A292-12C0DA3E113A}" type="pres">
      <dgm:prSet presAssocID="{E55F0D9C-A7AC-6949-9FFA-A70DAFD1BB32}" presName="text" presStyleLbl="fgAcc0" presStyleIdx="1" presStyleCnt="2" custScaleX="586289" custScaleY="397313" custLinFactX="-100000" custLinFactY="-200000" custLinFactNeighborX="-154968" custLinFactNeighborY="-246159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7798344-4176-D847-BD4A-62470D5E10DE}" type="pres">
      <dgm:prSet presAssocID="{E55F0D9C-A7AC-6949-9FFA-A70DAFD1BB32}" presName="hierChild2" presStyleCnt="0"/>
      <dgm:spPr/>
    </dgm:pt>
  </dgm:ptLst>
  <dgm:cxnLst>
    <dgm:cxn modelId="{4FA0B5B9-8EDF-A749-AD07-D4A8CB908E67}" srcId="{7C602675-5824-8C46-81CE-A879020C206C}" destId="{BB1A8875-E040-4645-8A95-E1B02839201C}" srcOrd="0" destOrd="0" parTransId="{C7210E28-04CB-2A49-B197-F87DD73E3D45}" sibTransId="{F7610B9C-EC2F-874F-9432-2F39AB54BF8F}"/>
    <dgm:cxn modelId="{459BE142-9A56-4FDB-9948-4BB4EB5B9009}" type="presOf" srcId="{E55F0D9C-A7AC-6949-9FFA-A70DAFD1BB32}" destId="{52D4584D-4F6F-834D-A292-12C0DA3E113A}" srcOrd="0" destOrd="0" presId="urn:microsoft.com/office/officeart/2005/8/layout/hierarchy1"/>
    <dgm:cxn modelId="{78B28CE2-3F6D-488A-B67D-11B1608DDB1A}" type="presOf" srcId="{E57C64AF-2345-BA40-AD40-243599F031C8}" destId="{93EC03DA-AAAD-244B-AA03-4BC32E4B3A9C}" srcOrd="0" destOrd="0" presId="urn:microsoft.com/office/officeart/2005/8/layout/hierarchy1"/>
    <dgm:cxn modelId="{A3840D86-7D12-4136-B62D-32B9961C4969}" type="presOf" srcId="{47371732-4A58-EF42-B023-980C38FE4779}" destId="{C83E3909-99C1-F840-A903-E18A2759EDFD}" srcOrd="0" destOrd="0" presId="urn:microsoft.com/office/officeart/2005/8/layout/hierarchy1"/>
    <dgm:cxn modelId="{BE0067A2-961A-41E1-B76E-179DD6E15964}" type="presOf" srcId="{C79B297B-B069-404A-BF1F-165CB8C115D0}" destId="{A3CBBDB8-3F04-4C4F-9172-D906467E5B0C}" srcOrd="0" destOrd="0" presId="urn:microsoft.com/office/officeart/2005/8/layout/hierarchy1"/>
    <dgm:cxn modelId="{98A7779F-4215-AF43-A6B0-CE4638C02436}" srcId="{BB1A8875-E040-4645-8A95-E1B02839201C}" destId="{C79B297B-B069-404A-BF1F-165CB8C115D0}" srcOrd="1" destOrd="0" parTransId="{947D9D01-ECA0-D54F-B2BC-482DA0324E9F}" sibTransId="{C386456A-E8DD-074B-9539-0A6F717113F3}"/>
    <dgm:cxn modelId="{585B45E5-A743-4903-9666-0945F2D1F16B}" type="presOf" srcId="{7C602675-5824-8C46-81CE-A879020C206C}" destId="{7EBDE939-E26A-AE41-912F-1997C6166C13}" srcOrd="0" destOrd="0" presId="urn:microsoft.com/office/officeart/2005/8/layout/hierarchy1"/>
    <dgm:cxn modelId="{F4E00303-21DD-4333-9854-69E34F46B611}" type="presOf" srcId="{BAD4802D-BF4B-4244-955D-A17B204A879C}" destId="{F92D161D-D721-5C40-8534-CA1EBDF71040}" srcOrd="0" destOrd="0" presId="urn:microsoft.com/office/officeart/2005/8/layout/hierarchy1"/>
    <dgm:cxn modelId="{A6059F0F-5CAE-FB49-BCAB-DE7025ABFC71}" srcId="{E1C9A6A6-6296-E84E-AD80-F6E5E1D58DB6}" destId="{6CEADD68-F2A2-594E-A34B-CFD512779493}" srcOrd="0" destOrd="0" parTransId="{BAD4802D-BF4B-4244-955D-A17B204A879C}" sibTransId="{C23B6969-70FD-5248-BBDD-7230EB4CFC29}"/>
    <dgm:cxn modelId="{40377E74-599A-4638-B886-0CFC58CCCC4B}" type="presOf" srcId="{6CEADD68-F2A2-594E-A34B-CFD512779493}" destId="{1F92A823-5E4B-054C-8500-36419445A2D7}" srcOrd="0" destOrd="0" presId="urn:microsoft.com/office/officeart/2005/8/layout/hierarchy1"/>
    <dgm:cxn modelId="{C1416A56-DFA4-4EB8-A9FE-F83E44417801}" type="presOf" srcId="{BB1A8875-E040-4645-8A95-E1B02839201C}" destId="{46139DB7-D500-8041-A539-61955A6BA8EB}" srcOrd="0" destOrd="0" presId="urn:microsoft.com/office/officeart/2005/8/layout/hierarchy1"/>
    <dgm:cxn modelId="{F2EFC7FA-EFDA-46BA-B770-1C411F40F9AF}" type="presOf" srcId="{947D9D01-ECA0-D54F-B2BC-482DA0324E9F}" destId="{E38CA522-E5DB-724F-9DA5-8AB4664E81AD}" srcOrd="0" destOrd="0" presId="urn:microsoft.com/office/officeart/2005/8/layout/hierarchy1"/>
    <dgm:cxn modelId="{DBDBF53B-A5A3-F94B-8D98-D3516B711676}" srcId="{7C602675-5824-8C46-81CE-A879020C206C}" destId="{E55F0D9C-A7AC-6949-9FFA-A70DAFD1BB32}" srcOrd="1" destOrd="0" parTransId="{24E5DE4E-7961-2546-A5DE-BA5422887A00}" sibTransId="{33A426F0-0B2C-394C-8246-4083FA987B1E}"/>
    <dgm:cxn modelId="{9C57FFAC-B4B9-1848-8D4D-CF5B5C3C0062}" srcId="{C79B297B-B069-404A-BF1F-165CB8C115D0}" destId="{47371732-4A58-EF42-B023-980C38FE4779}" srcOrd="0" destOrd="0" parTransId="{E57C64AF-2345-BA40-AD40-243599F031C8}" sibTransId="{189E320B-BAD8-CC4D-9787-E7D1D58690E5}"/>
    <dgm:cxn modelId="{8F295844-5882-4217-BF43-D7277F92BA32}" type="presOf" srcId="{C39755FA-A513-8E4F-A325-B4BDBBCDC0A8}" destId="{CCC772D7-DF9E-B94F-9704-969D1A6EB47D}" srcOrd="0" destOrd="0" presId="urn:microsoft.com/office/officeart/2005/8/layout/hierarchy1"/>
    <dgm:cxn modelId="{17F4F7BC-EED7-1548-A099-201F076B9181}" srcId="{BB1A8875-E040-4645-8A95-E1B02839201C}" destId="{E1C9A6A6-6296-E84E-AD80-F6E5E1D58DB6}" srcOrd="0" destOrd="0" parTransId="{C39755FA-A513-8E4F-A325-B4BDBBCDC0A8}" sibTransId="{C0F76058-F3FE-4945-8807-666E8FAA68D3}"/>
    <dgm:cxn modelId="{F5B06B02-5839-4617-AB6C-2C17C6C27C35}" type="presOf" srcId="{E1C9A6A6-6296-E84E-AD80-F6E5E1D58DB6}" destId="{DC7447F8-0E76-7745-9F1B-5F8794B6DD70}" srcOrd="0" destOrd="0" presId="urn:microsoft.com/office/officeart/2005/8/layout/hierarchy1"/>
    <dgm:cxn modelId="{DD2EDE5B-6E3D-436D-B134-01513FB128B9}" type="presParOf" srcId="{7EBDE939-E26A-AE41-912F-1997C6166C13}" destId="{DA330201-EAAD-C046-A0E7-3F107DF041DE}" srcOrd="0" destOrd="0" presId="urn:microsoft.com/office/officeart/2005/8/layout/hierarchy1"/>
    <dgm:cxn modelId="{D9DCD1A7-31A0-4071-9AA0-8240FDCD43C2}" type="presParOf" srcId="{DA330201-EAAD-C046-A0E7-3F107DF041DE}" destId="{1A2D0DB0-8AB0-4A45-8074-A9E5320A24BF}" srcOrd="0" destOrd="0" presId="urn:microsoft.com/office/officeart/2005/8/layout/hierarchy1"/>
    <dgm:cxn modelId="{D3AC51F6-9378-4E85-8BDA-C112D1BC44E9}" type="presParOf" srcId="{1A2D0DB0-8AB0-4A45-8074-A9E5320A24BF}" destId="{73E5EFE9-1F48-0448-8B90-D9790AC96889}" srcOrd="0" destOrd="0" presId="urn:microsoft.com/office/officeart/2005/8/layout/hierarchy1"/>
    <dgm:cxn modelId="{AAB91CD0-AA6C-48A1-A227-7C41A67B1331}" type="presParOf" srcId="{1A2D0DB0-8AB0-4A45-8074-A9E5320A24BF}" destId="{46139DB7-D500-8041-A539-61955A6BA8EB}" srcOrd="1" destOrd="0" presId="urn:microsoft.com/office/officeart/2005/8/layout/hierarchy1"/>
    <dgm:cxn modelId="{D44C5084-F6D2-4AF5-9BDD-618BEF4647E3}" type="presParOf" srcId="{DA330201-EAAD-C046-A0E7-3F107DF041DE}" destId="{FE36764C-CC9B-3F49-B1E5-B737795A7D30}" srcOrd="1" destOrd="0" presId="urn:microsoft.com/office/officeart/2005/8/layout/hierarchy1"/>
    <dgm:cxn modelId="{108A004D-FA8D-420B-B85F-4C4C594968E5}" type="presParOf" srcId="{FE36764C-CC9B-3F49-B1E5-B737795A7D30}" destId="{CCC772D7-DF9E-B94F-9704-969D1A6EB47D}" srcOrd="0" destOrd="0" presId="urn:microsoft.com/office/officeart/2005/8/layout/hierarchy1"/>
    <dgm:cxn modelId="{FF63DACD-63C8-45C3-8E40-AE93E7AF2AF9}" type="presParOf" srcId="{FE36764C-CC9B-3F49-B1E5-B737795A7D30}" destId="{341FED10-3E49-5A47-A530-D966737580EA}" srcOrd="1" destOrd="0" presId="urn:microsoft.com/office/officeart/2005/8/layout/hierarchy1"/>
    <dgm:cxn modelId="{94694BD7-E96B-4DEB-B194-85E5EBBC71A3}" type="presParOf" srcId="{341FED10-3E49-5A47-A530-D966737580EA}" destId="{16F0047E-9049-804F-8B2F-C2395ECD9887}" srcOrd="0" destOrd="0" presId="urn:microsoft.com/office/officeart/2005/8/layout/hierarchy1"/>
    <dgm:cxn modelId="{5E5EF55B-9988-4B60-A597-A474D301D6B1}" type="presParOf" srcId="{16F0047E-9049-804F-8B2F-C2395ECD9887}" destId="{E19C8708-891F-594A-8D12-9C48F0C8A24C}" srcOrd="0" destOrd="0" presId="urn:microsoft.com/office/officeart/2005/8/layout/hierarchy1"/>
    <dgm:cxn modelId="{C100B88B-0D9D-450B-90E1-FC16313656A7}" type="presParOf" srcId="{16F0047E-9049-804F-8B2F-C2395ECD9887}" destId="{DC7447F8-0E76-7745-9F1B-5F8794B6DD70}" srcOrd="1" destOrd="0" presId="urn:microsoft.com/office/officeart/2005/8/layout/hierarchy1"/>
    <dgm:cxn modelId="{37432548-62F4-40BE-99CC-911985A202C2}" type="presParOf" srcId="{341FED10-3E49-5A47-A530-D966737580EA}" destId="{B57E090F-0EC3-E440-8247-0BBA3A4F8B03}" srcOrd="1" destOrd="0" presId="urn:microsoft.com/office/officeart/2005/8/layout/hierarchy1"/>
    <dgm:cxn modelId="{9770407B-5497-42AE-BAF1-0DE44B0D813C}" type="presParOf" srcId="{B57E090F-0EC3-E440-8247-0BBA3A4F8B03}" destId="{F92D161D-D721-5C40-8534-CA1EBDF71040}" srcOrd="0" destOrd="0" presId="urn:microsoft.com/office/officeart/2005/8/layout/hierarchy1"/>
    <dgm:cxn modelId="{7C6BF9BD-4807-46B5-961C-72F86A88846B}" type="presParOf" srcId="{B57E090F-0EC3-E440-8247-0BBA3A4F8B03}" destId="{BF80C6F4-FB97-D447-84D2-56741BBE4A9C}" srcOrd="1" destOrd="0" presId="urn:microsoft.com/office/officeart/2005/8/layout/hierarchy1"/>
    <dgm:cxn modelId="{6721C97E-5719-4BEC-8545-0DADE25370BB}" type="presParOf" srcId="{BF80C6F4-FB97-D447-84D2-56741BBE4A9C}" destId="{630E6A9A-14A2-6C48-B1DC-6990A736FB99}" srcOrd="0" destOrd="0" presId="urn:microsoft.com/office/officeart/2005/8/layout/hierarchy1"/>
    <dgm:cxn modelId="{6F880BA5-13B7-42B6-9A9A-0A5CB43174F2}" type="presParOf" srcId="{630E6A9A-14A2-6C48-B1DC-6990A736FB99}" destId="{357683FC-2F2B-A345-8F84-C272CF2B6A3D}" srcOrd="0" destOrd="0" presId="urn:microsoft.com/office/officeart/2005/8/layout/hierarchy1"/>
    <dgm:cxn modelId="{FDCCFE26-B647-4E8F-97DE-0C2D26A6C4DF}" type="presParOf" srcId="{630E6A9A-14A2-6C48-B1DC-6990A736FB99}" destId="{1F92A823-5E4B-054C-8500-36419445A2D7}" srcOrd="1" destOrd="0" presId="urn:microsoft.com/office/officeart/2005/8/layout/hierarchy1"/>
    <dgm:cxn modelId="{41FA520C-46B0-4357-810E-60911D0CA77F}" type="presParOf" srcId="{BF80C6F4-FB97-D447-84D2-56741BBE4A9C}" destId="{CEFACE4A-7C83-CC4D-833F-5DC9F6E48163}" srcOrd="1" destOrd="0" presId="urn:microsoft.com/office/officeart/2005/8/layout/hierarchy1"/>
    <dgm:cxn modelId="{87F027DB-2768-491D-BE00-D964B93C0916}" type="presParOf" srcId="{FE36764C-CC9B-3F49-B1E5-B737795A7D30}" destId="{E38CA522-E5DB-724F-9DA5-8AB4664E81AD}" srcOrd="2" destOrd="0" presId="urn:microsoft.com/office/officeart/2005/8/layout/hierarchy1"/>
    <dgm:cxn modelId="{B510DF6F-92C4-46C7-B60D-F536B5623F1F}" type="presParOf" srcId="{FE36764C-CC9B-3F49-B1E5-B737795A7D30}" destId="{CC63F6CF-CD35-8545-BF41-083977803990}" srcOrd="3" destOrd="0" presId="urn:microsoft.com/office/officeart/2005/8/layout/hierarchy1"/>
    <dgm:cxn modelId="{5A6123F8-E2B2-4AAD-A255-A31D4610067A}" type="presParOf" srcId="{CC63F6CF-CD35-8545-BF41-083977803990}" destId="{12D52498-0D1F-5A43-B097-1EF4F73F548A}" srcOrd="0" destOrd="0" presId="urn:microsoft.com/office/officeart/2005/8/layout/hierarchy1"/>
    <dgm:cxn modelId="{1E4834EB-F410-405B-BE71-F5BDC916FDEE}" type="presParOf" srcId="{12D52498-0D1F-5A43-B097-1EF4F73F548A}" destId="{055D6210-5A10-5749-94F2-5DEC6E1F2B92}" srcOrd="0" destOrd="0" presId="urn:microsoft.com/office/officeart/2005/8/layout/hierarchy1"/>
    <dgm:cxn modelId="{5B9CCDED-CB8D-435D-8FB7-6FE658E04607}" type="presParOf" srcId="{12D52498-0D1F-5A43-B097-1EF4F73F548A}" destId="{A3CBBDB8-3F04-4C4F-9172-D906467E5B0C}" srcOrd="1" destOrd="0" presId="urn:microsoft.com/office/officeart/2005/8/layout/hierarchy1"/>
    <dgm:cxn modelId="{0C467815-C94A-43AD-8D15-62B9EA15B353}" type="presParOf" srcId="{CC63F6CF-CD35-8545-BF41-083977803990}" destId="{2997E3E6-B72A-094C-A192-DFC3AB9B5328}" srcOrd="1" destOrd="0" presId="urn:microsoft.com/office/officeart/2005/8/layout/hierarchy1"/>
    <dgm:cxn modelId="{C0943419-3D85-4CE8-B2E1-9FDC764051AA}" type="presParOf" srcId="{2997E3E6-B72A-094C-A192-DFC3AB9B5328}" destId="{93EC03DA-AAAD-244B-AA03-4BC32E4B3A9C}" srcOrd="0" destOrd="0" presId="urn:microsoft.com/office/officeart/2005/8/layout/hierarchy1"/>
    <dgm:cxn modelId="{18B96DC3-5CCA-4631-B75B-0FFFC5C6B284}" type="presParOf" srcId="{2997E3E6-B72A-094C-A192-DFC3AB9B5328}" destId="{238F69DA-D232-714B-A74F-03753DB0E8E1}" srcOrd="1" destOrd="0" presId="urn:microsoft.com/office/officeart/2005/8/layout/hierarchy1"/>
    <dgm:cxn modelId="{29C73791-DE6D-4BEA-8BC2-27B3FB66C79A}" type="presParOf" srcId="{238F69DA-D232-714B-A74F-03753DB0E8E1}" destId="{2DEA38E0-6933-D54F-A6D2-1E6E9A5C75A9}" srcOrd="0" destOrd="0" presId="urn:microsoft.com/office/officeart/2005/8/layout/hierarchy1"/>
    <dgm:cxn modelId="{B712FFF6-8287-41D4-BC86-0198CFD94A98}" type="presParOf" srcId="{2DEA38E0-6933-D54F-A6D2-1E6E9A5C75A9}" destId="{27F43D39-CDD0-0442-B90A-40C3FE412387}" srcOrd="0" destOrd="0" presId="urn:microsoft.com/office/officeart/2005/8/layout/hierarchy1"/>
    <dgm:cxn modelId="{00FEC64C-FC0A-46CD-B5E2-5239348AFA5F}" type="presParOf" srcId="{2DEA38E0-6933-D54F-A6D2-1E6E9A5C75A9}" destId="{C83E3909-99C1-F840-A903-E18A2759EDFD}" srcOrd="1" destOrd="0" presId="urn:microsoft.com/office/officeart/2005/8/layout/hierarchy1"/>
    <dgm:cxn modelId="{90634D40-7E0E-4A35-BF52-23EFAA881A46}" type="presParOf" srcId="{238F69DA-D232-714B-A74F-03753DB0E8E1}" destId="{D1185226-1543-EE48-8BFB-71B0768AB2D3}" srcOrd="1" destOrd="0" presId="urn:microsoft.com/office/officeart/2005/8/layout/hierarchy1"/>
    <dgm:cxn modelId="{37963790-74B9-467D-A71F-4F4B0C01F317}" type="presParOf" srcId="{7EBDE939-E26A-AE41-912F-1997C6166C13}" destId="{C3506B88-94F8-2549-B3A6-57F594A84F64}" srcOrd="1" destOrd="0" presId="urn:microsoft.com/office/officeart/2005/8/layout/hierarchy1"/>
    <dgm:cxn modelId="{BC52BEFB-1256-4AAF-8C0A-0CB6347BB38D}" type="presParOf" srcId="{C3506B88-94F8-2549-B3A6-57F594A84F64}" destId="{F817FBED-244B-8442-8AD5-E9BFA5F4D2D4}" srcOrd="0" destOrd="0" presId="urn:microsoft.com/office/officeart/2005/8/layout/hierarchy1"/>
    <dgm:cxn modelId="{0F067969-6D78-46B5-A8B8-A17865341871}" type="presParOf" srcId="{F817FBED-244B-8442-8AD5-E9BFA5F4D2D4}" destId="{584BAA04-CD45-2C4F-ADDD-645E5B8352FF}" srcOrd="0" destOrd="0" presId="urn:microsoft.com/office/officeart/2005/8/layout/hierarchy1"/>
    <dgm:cxn modelId="{4DA92CAF-2BAA-4C4B-9DA3-0E0C3FCF840E}" type="presParOf" srcId="{F817FBED-244B-8442-8AD5-E9BFA5F4D2D4}" destId="{52D4584D-4F6F-834D-A292-12C0DA3E113A}" srcOrd="1" destOrd="0" presId="urn:microsoft.com/office/officeart/2005/8/layout/hierarchy1"/>
    <dgm:cxn modelId="{B3AB61E7-3157-40E7-A2F6-B12AA3B28A14}" type="presParOf" srcId="{C3506B88-94F8-2549-B3A6-57F594A84F64}" destId="{F7798344-4176-D847-BD4A-62470D5E10D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D444D-9ABE-464A-AA9B-F7C296EBFC20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96696-A9CA-4733-80B1-FFD2E05C588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6696-A9CA-4733-80B1-FFD2E05C5889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96696-A9CA-4733-80B1-FFD2E05C5889}" type="slidenum">
              <a:rPr lang="el-GR" smtClean="0"/>
              <a:pPr/>
              <a:t>33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6879C-5938-4DF3-865C-CCFEA3C73422}" type="datetimeFigureOut">
              <a:rPr lang="el-GR" smtClean="0"/>
              <a:pPr/>
              <a:t>28/9/2016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94C38-9434-436D-96F3-363AD504BE3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3600" b="1" dirty="0" smtClean="0"/>
              <a:t>Παρουσίαση περίπτωσης</a:t>
            </a:r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l-GR" sz="3200" b="1" dirty="0" smtClean="0"/>
              <a:t/>
            </a:r>
            <a:br>
              <a:rPr lang="el-GR" sz="3200" b="1" dirty="0" smtClean="0"/>
            </a:br>
            <a:endParaRPr lang="el-GR" sz="3600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000" b="1" dirty="0" err="1" smtClean="0">
                <a:solidFill>
                  <a:schemeClr val="tx1"/>
                </a:solidFill>
              </a:rPr>
              <a:t>Παπαλόπουλος</a:t>
            </a:r>
            <a:r>
              <a:rPr lang="el-GR" sz="2000" b="1" dirty="0" smtClean="0">
                <a:solidFill>
                  <a:schemeClr val="tx1"/>
                </a:solidFill>
              </a:rPr>
              <a:t> Ιωάννης</a:t>
            </a:r>
          </a:p>
          <a:p>
            <a:r>
              <a:rPr lang="el-GR" sz="2000" dirty="0" smtClean="0"/>
              <a:t>Ειδικευόμενος ρευματολογίας</a:t>
            </a:r>
          </a:p>
          <a:p>
            <a:r>
              <a:rPr lang="el-GR" sz="2000" dirty="0" smtClean="0"/>
              <a:t>Κλινική ρευματολογίας, κλινικής ανοσολογίας και </a:t>
            </a:r>
            <a:r>
              <a:rPr lang="el-GR" sz="2000" dirty="0" err="1" smtClean="0"/>
              <a:t>αλλεργιολογίας</a:t>
            </a:r>
            <a:r>
              <a:rPr lang="el-GR" sz="2000" dirty="0" smtClean="0"/>
              <a:t> ΠΑΓΝΗ</a:t>
            </a:r>
          </a:p>
          <a:p>
            <a:r>
              <a:rPr lang="el-GR" sz="2000" dirty="0" smtClean="0"/>
              <a:t>Χανιά, 1.10.2016</a:t>
            </a:r>
            <a:endParaRPr lang="el-GR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5695950"/>
            <a:ext cx="54483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648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http://t1.gstatic.com/images?q=tbn:ANd9GcRSx-WGClRy43dLBxBsGGhv7SXWWhGR0uMF4wpfyY55uyWOEyjumQ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b="22768"/>
          <a:stretch/>
        </p:blipFill>
        <p:spPr bwMode="auto">
          <a:xfrm>
            <a:off x="0" y="5786625"/>
            <a:ext cx="1399411" cy="107137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8"/>
          <p:cNvPicPr>
            <a:picLocks noChangeAspect="1" noChangeArrowheads="1"/>
          </p:cNvPicPr>
          <p:nvPr/>
        </p:nvPicPr>
        <p:blipFill>
          <a:blip r:embed="rId5" cstate="print">
            <a:lum contrast="10000"/>
          </a:blip>
          <a:srcRect/>
          <a:stretch>
            <a:fillRect/>
          </a:stretch>
        </p:blipFill>
        <p:spPr bwMode="auto">
          <a:xfrm>
            <a:off x="7786710" y="5692475"/>
            <a:ext cx="1165525" cy="1165525"/>
          </a:xfrm>
          <a:prstGeom prst="roundRect">
            <a:avLst>
              <a:gd name="adj" fmla="val 0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1 μήνα μετά τη 2η δόση </a:t>
            </a:r>
            <a:r>
              <a:rPr lang="en-US" sz="2800" b="1" dirty="0" smtClean="0">
                <a:solidFill>
                  <a:srgbClr val="C00000"/>
                </a:solidFill>
              </a:rPr>
              <a:t>CYC: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 smtClean="0"/>
              <a:t>Εξάντληση, αδυναμία, κακουχία</a:t>
            </a:r>
          </a:p>
          <a:p>
            <a:pPr>
              <a:buNone/>
            </a:pPr>
            <a:endParaRPr lang="el-GR" sz="2800" dirty="0"/>
          </a:p>
          <a:p>
            <a:pPr algn="ctr">
              <a:buNone/>
            </a:pPr>
            <a:r>
              <a:rPr lang="el-GR" sz="2800" dirty="0" smtClean="0">
                <a:solidFill>
                  <a:srgbClr val="C00000"/>
                </a:solidFill>
              </a:rPr>
              <a:t>Κλινική εξέταση</a:t>
            </a:r>
            <a:r>
              <a:rPr lang="en-US" sz="2800" dirty="0" smtClean="0">
                <a:solidFill>
                  <a:srgbClr val="C0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Α.Π </a:t>
            </a:r>
            <a:r>
              <a:rPr lang="en-US" sz="1800" dirty="0" smtClean="0"/>
              <a:t>:90/50mmHg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Θ</a:t>
            </a:r>
            <a:r>
              <a:rPr lang="en-US" sz="1800" dirty="0" smtClean="0"/>
              <a:t>: 36,3</a:t>
            </a:r>
            <a:r>
              <a:rPr lang="el-GR" sz="1800" baseline="30000" dirty="0" smtClean="0"/>
              <a:t>ο</a:t>
            </a:r>
            <a:r>
              <a:rPr lang="en-US" sz="1800" dirty="0" smtClean="0"/>
              <a:t>C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S</a:t>
            </a:r>
            <a:r>
              <a:rPr lang="el-GR" sz="1800" baseline="-25000" dirty="0"/>
              <a:t>1</a:t>
            </a:r>
            <a:r>
              <a:rPr lang="el-GR" sz="1800" dirty="0"/>
              <a:t>,</a:t>
            </a:r>
            <a:r>
              <a:rPr lang="en-US" sz="1800" dirty="0"/>
              <a:t>S</a:t>
            </a:r>
            <a:r>
              <a:rPr lang="el-GR" sz="1800" baseline="-25000" dirty="0"/>
              <a:t>2</a:t>
            </a:r>
            <a:r>
              <a:rPr lang="el-GR" sz="1800" dirty="0"/>
              <a:t>ευκρινείς, </a:t>
            </a:r>
            <a:r>
              <a:rPr lang="el-GR" sz="1800" dirty="0" smtClean="0"/>
              <a:t>ρυθμικοί</a:t>
            </a:r>
            <a:r>
              <a:rPr lang="en-US" sz="1800" dirty="0" smtClean="0"/>
              <a:t>, </a:t>
            </a:r>
            <a:r>
              <a:rPr lang="el-GR" sz="1800" dirty="0" smtClean="0"/>
              <a:t>ταχείς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Ακρόαση πνευμόνων </a:t>
            </a:r>
            <a:r>
              <a:rPr lang="el-GR" sz="1800" dirty="0" err="1" smtClean="0"/>
              <a:t>κ.φ</a:t>
            </a:r>
            <a:r>
              <a:rPr lang="el-GR" sz="1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1800" b="1" dirty="0" smtClean="0"/>
              <a:t>Σπλήνας μόλις ψηλαφητός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Λοιπή  εξ</a:t>
            </a:r>
            <a:r>
              <a:rPr lang="el-GR" sz="1800" dirty="0"/>
              <a:t>έ</a:t>
            </a:r>
            <a:r>
              <a:rPr lang="el-GR" sz="1800" dirty="0" smtClean="0"/>
              <a:t>ταση χωρίς παθολογικά ευρήματα</a:t>
            </a:r>
            <a:endParaRPr lang="en-US" sz="2000" dirty="0" smtClean="0"/>
          </a:p>
          <a:p>
            <a:pPr>
              <a:lnSpc>
                <a:spcPct val="15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Labs</a:t>
            </a:r>
            <a:r>
              <a:rPr lang="en-US" sz="2800" dirty="0" smtClean="0">
                <a:solidFill>
                  <a:srgbClr val="C00000"/>
                </a:solidFill>
              </a:rPr>
              <a:t>:</a:t>
            </a:r>
            <a:endParaRPr lang="el-GR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857224" y="1428736"/>
          <a:ext cx="6072230" cy="389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5599"/>
                <a:gridCol w="3046631"/>
              </a:tblGrid>
              <a:tr h="38933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Ht/</a:t>
                      </a:r>
                      <a:r>
                        <a:rPr lang="en-US" sz="1800" b="1" dirty="0" err="1" smtClean="0"/>
                        <a:t>Hb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21,7/7,2</a:t>
                      </a:r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WBCs(PMNs/LYM)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4500(3600/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800</a:t>
                      </a:r>
                      <a:r>
                        <a:rPr lang="en-US" sz="1800" b="1" dirty="0" smtClean="0"/>
                        <a:t>)</a:t>
                      </a:r>
                      <a:endParaRPr lang="el-GR" sz="18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PLTs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159.000</a:t>
                      </a:r>
                      <a:endParaRPr lang="el-GR" sz="18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CRE/UREA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1,1/82</a:t>
                      </a:r>
                      <a:endParaRPr lang="el-GR" sz="18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LDH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216</a:t>
                      </a:r>
                      <a:endParaRPr lang="el-GR" sz="18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BILIRUBIN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0,18</a:t>
                      </a:r>
                      <a:endParaRPr lang="el-GR" sz="18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INR/</a:t>
                      </a:r>
                      <a:r>
                        <a:rPr lang="en-US" sz="1800" b="1" dirty="0" err="1" smtClean="0"/>
                        <a:t>aPTT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1,04/37</a:t>
                      </a:r>
                      <a:endParaRPr lang="el-GR" sz="18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ΔΕΚ(διορθωμένα)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1,3</a:t>
                      </a:r>
                      <a:endParaRPr lang="el-GR" sz="18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Coombs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+ (</a:t>
                      </a:r>
                      <a:r>
                        <a:rPr lang="en-US" sz="1800" b="1" dirty="0" err="1" smtClean="0"/>
                        <a:t>IgG</a:t>
                      </a:r>
                      <a:r>
                        <a:rPr lang="en-US" sz="1800" b="1" dirty="0" smtClean="0"/>
                        <a:t>)</a:t>
                      </a:r>
                      <a:endParaRPr lang="el-GR" sz="1800" b="1" dirty="0"/>
                    </a:p>
                  </a:txBody>
                  <a:tcPr/>
                </a:tc>
              </a:tr>
              <a:tr h="389336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ΤΚΕ/</a:t>
                      </a:r>
                      <a:r>
                        <a:rPr lang="en-US" sz="1800" b="1" dirty="0" smtClean="0"/>
                        <a:t>CRP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105/2,34</a:t>
                      </a:r>
                      <a:endParaRPr lang="el-GR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1863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 rot="1634346">
            <a:off x="3294910" y="3378955"/>
            <a:ext cx="1917646" cy="10253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 rot="5400000">
            <a:off x="5114055" y="1518793"/>
            <a:ext cx="2071702" cy="4163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rot="5400000" flipH="1">
            <a:off x="2842322" y="3428999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Ορθογώνιο"/>
          <p:cNvSpPr/>
          <p:nvPr/>
        </p:nvSpPr>
        <p:spPr>
          <a:xfrm>
            <a:off x="5436096" y="1412776"/>
            <a:ext cx="3707904" cy="4968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0" y="3501008"/>
            <a:ext cx="4860032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195736" y="2564904"/>
            <a:ext cx="1368152" cy="720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20" y="260648"/>
            <a:ext cx="91863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 rot="1634346">
            <a:off x="3294910" y="3378955"/>
            <a:ext cx="1917646" cy="10253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 rot="5400000">
            <a:off x="5114055" y="1518793"/>
            <a:ext cx="2071702" cy="4163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rot="5400000" flipH="1">
            <a:off x="2842322" y="3428999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Ορθογώνιο"/>
          <p:cNvSpPr/>
          <p:nvPr/>
        </p:nvSpPr>
        <p:spPr>
          <a:xfrm>
            <a:off x="5436096" y="1412776"/>
            <a:ext cx="3707904" cy="4968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260648"/>
            <a:ext cx="9186300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 rot="1634346">
            <a:off x="3210415" y="3327419"/>
            <a:ext cx="2014628" cy="10564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 rot="5400000">
            <a:off x="3641026" y="2783778"/>
            <a:ext cx="2071702" cy="1361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rot="5400000" flipH="1">
            <a:off x="2842322" y="3428999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 l="32275" t="45858" r="38952" b="33567"/>
          <a:stretch>
            <a:fillRect/>
          </a:stretch>
        </p:blipFill>
        <p:spPr bwMode="auto">
          <a:xfrm>
            <a:off x="4986560" y="4968348"/>
            <a:ext cx="264320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- Ορθογώνιο"/>
          <p:cNvSpPr/>
          <p:nvPr/>
        </p:nvSpPr>
        <p:spPr>
          <a:xfrm>
            <a:off x="5500694" y="5072074"/>
            <a:ext cx="1643074" cy="5715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6" name="15 - Ευθύγραμμο βέλος σύνδεσης"/>
          <p:cNvCxnSpPr/>
          <p:nvPr/>
        </p:nvCxnSpPr>
        <p:spPr>
          <a:xfrm rot="5400000">
            <a:off x="6429388" y="5301554"/>
            <a:ext cx="714380" cy="15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- Ορθογώνιο"/>
          <p:cNvSpPr/>
          <p:nvPr/>
        </p:nvSpPr>
        <p:spPr>
          <a:xfrm>
            <a:off x="4972492" y="4929198"/>
            <a:ext cx="1000132" cy="1428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Διερεύνηση αναιμίας σε ασθενή με ΣΕΛ</a:t>
            </a:r>
            <a:r>
              <a:rPr lang="en-US" sz="2800" b="1" dirty="0" smtClean="0">
                <a:solidFill>
                  <a:srgbClr val="C00000"/>
                </a:solidFill>
              </a:rPr>
              <a:t>.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Οξεία απώλεια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ΑΙΗΑ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err="1" smtClean="0"/>
              <a:t>Μικροαγγειοπαθητική</a:t>
            </a:r>
            <a:r>
              <a:rPr lang="el-GR" sz="2400" b="1" dirty="0" smtClean="0"/>
              <a:t> αιμολυτική αναιμία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b="1" dirty="0" smtClean="0"/>
              <a:t>Drug induced </a:t>
            </a:r>
            <a:r>
              <a:rPr lang="el-GR" sz="2400" b="1" dirty="0" smtClean="0"/>
              <a:t>αναιμία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Διαταραχή στο μυελό των οστών</a:t>
            </a:r>
          </a:p>
          <a:p>
            <a:pPr>
              <a:buNone/>
            </a:pPr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Οξεία απώλεια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r>
              <a:rPr lang="el-GR" sz="3200" b="1" dirty="0" smtClean="0">
                <a:solidFill>
                  <a:srgbClr val="C00000"/>
                </a:solidFill>
              </a:rPr>
              <a:t/>
            </a:r>
            <a:br>
              <a:rPr lang="el-GR" sz="3200" b="1" dirty="0" smtClean="0">
                <a:solidFill>
                  <a:srgbClr val="C00000"/>
                </a:solidFill>
              </a:rPr>
            </a:b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Χωρίς συμπτώματα από ΓΕΣ, αναπνευστικό, ουροποιητικό.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err="1" smtClean="0"/>
              <a:t>Αιμοδυναμικά</a:t>
            </a:r>
            <a:r>
              <a:rPr lang="el-GR" sz="2400" dirty="0" smtClean="0"/>
              <a:t> σταθερός.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Δακτυλική εξέταση αρνητική.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u="sng" dirty="0" smtClean="0"/>
              <a:t>CXR</a:t>
            </a:r>
            <a:r>
              <a:rPr lang="en-US" sz="2400" dirty="0" smtClean="0"/>
              <a:t>: </a:t>
            </a:r>
            <a:r>
              <a:rPr lang="el-GR" sz="2400" dirty="0" smtClean="0"/>
              <a:t>χωρίς παθολογικό εύρημα.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u="sng" dirty="0" smtClean="0"/>
              <a:t>U/S </a:t>
            </a:r>
            <a:r>
              <a:rPr lang="el-GR" sz="2400" u="sng" dirty="0" smtClean="0"/>
              <a:t>κοιλίας</a:t>
            </a:r>
            <a:r>
              <a:rPr lang="en-US" sz="2400" dirty="0" smtClean="0"/>
              <a:t>: </a:t>
            </a:r>
            <a:r>
              <a:rPr lang="el-GR" sz="2400" dirty="0" smtClean="0"/>
              <a:t>χωρίς συλλογή υγρού στην κοιλιακή χώρα. Σπλήνας 15</a:t>
            </a:r>
            <a:r>
              <a:rPr lang="en-US" sz="2400" dirty="0" smtClean="0"/>
              <a:t>cm.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endParaRPr lang="el-GR" sz="2000" dirty="0" smtClean="0"/>
          </a:p>
          <a:p>
            <a:pPr lvl="1">
              <a:buFont typeface="Arial" pitchFamily="34" charset="0"/>
              <a:buChar char="•"/>
            </a:pPr>
            <a:endParaRPr lang="el-GR" dirty="0" smtClean="0"/>
          </a:p>
          <a:p>
            <a:pPr lvl="1">
              <a:buFont typeface="Arial" pitchFamily="34" charset="0"/>
              <a:buChar char="•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685800" y="535632"/>
          <a:ext cx="9829800" cy="678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Διερεύνηση αναιμίας σε ασθενή με ΣΕΛ</a:t>
            </a:r>
            <a:r>
              <a:rPr lang="en-US" sz="2800" b="1" dirty="0" smtClean="0">
                <a:solidFill>
                  <a:srgbClr val="C00000"/>
                </a:solidFill>
              </a:rPr>
              <a:t>.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Οξεία απώλεια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ΑΙΗΑ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err="1" smtClean="0"/>
              <a:t>Μικροαγγειοπαθητική</a:t>
            </a:r>
            <a:r>
              <a:rPr lang="el-GR" sz="2400" b="1" dirty="0" smtClean="0"/>
              <a:t> αιμολυτική αναιμία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b="1" dirty="0" smtClean="0"/>
              <a:t>Drug induced </a:t>
            </a:r>
            <a:r>
              <a:rPr lang="el-GR" sz="2400" b="1" dirty="0" smtClean="0"/>
              <a:t>αναιμία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Διαταραχή στο μυελό των οστών</a:t>
            </a:r>
          </a:p>
          <a:p>
            <a:pPr>
              <a:buNone/>
            </a:pPr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Διερεύνηση αναιμίας σε ασθενή με ΣΕΛ</a:t>
            </a:r>
            <a:r>
              <a:rPr lang="en-US" sz="2800" b="1" dirty="0" smtClean="0">
                <a:solidFill>
                  <a:srgbClr val="C00000"/>
                </a:solidFill>
              </a:rPr>
              <a:t>.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>
                <a:solidFill>
                  <a:schemeClr val="bg2"/>
                </a:solidFill>
              </a:rPr>
              <a:t>Οξεία απώλεια.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>
                <a:solidFill>
                  <a:schemeClr val="bg2"/>
                </a:solidFill>
              </a:rPr>
              <a:t>ΑΙΗΑ.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err="1" smtClean="0">
                <a:solidFill>
                  <a:schemeClr val="bg2"/>
                </a:solidFill>
              </a:rPr>
              <a:t>Μικροαγγειοπαθητική</a:t>
            </a:r>
            <a:r>
              <a:rPr lang="el-GR" sz="2400" b="1" dirty="0" smtClean="0">
                <a:solidFill>
                  <a:schemeClr val="bg2"/>
                </a:solidFill>
              </a:rPr>
              <a:t> αιμολυτική αναιμία.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b="1" dirty="0" smtClean="0"/>
              <a:t>Drug induced </a:t>
            </a:r>
            <a:r>
              <a:rPr lang="el-GR" sz="2400" b="1" dirty="0" smtClean="0"/>
              <a:t>αναιμία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Διαταραχή στο μυελό των οστών</a:t>
            </a:r>
          </a:p>
          <a:p>
            <a:pPr>
              <a:buNone/>
            </a:pPr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/>
              <a:t>Δ.Ν, άνδρας</a:t>
            </a:r>
            <a:r>
              <a:rPr lang="en-US" sz="2800" b="1" smtClean="0"/>
              <a:t>, </a:t>
            </a:r>
            <a:r>
              <a:rPr lang="en-US" sz="2800" b="1" smtClean="0"/>
              <a:t>23 </a:t>
            </a:r>
            <a:r>
              <a:rPr lang="el-GR" sz="2800" b="1" dirty="0" smtClean="0"/>
              <a:t>ετών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l-GR" sz="3800" b="1" u="sng" dirty="0" smtClean="0"/>
              <a:t>Ατομικό αναμνηστικό</a:t>
            </a:r>
            <a:r>
              <a:rPr lang="en-US" sz="3800" b="1" u="sng" dirty="0" smtClean="0"/>
              <a:t>:</a:t>
            </a:r>
          </a:p>
          <a:p>
            <a:pPr lvl="1">
              <a:lnSpc>
                <a:spcPct val="170000"/>
              </a:lnSpc>
              <a:buNone/>
            </a:pPr>
            <a:r>
              <a:rPr lang="el-GR" sz="3800" dirty="0" smtClean="0"/>
              <a:t>Υποθυρεοειδισμός</a:t>
            </a:r>
            <a:endParaRPr lang="en-US" sz="3800" dirty="0" smtClean="0"/>
          </a:p>
          <a:p>
            <a:pPr lvl="1">
              <a:lnSpc>
                <a:spcPct val="170000"/>
              </a:lnSpc>
              <a:buNone/>
            </a:pPr>
            <a:r>
              <a:rPr lang="el-GR" sz="3800" dirty="0" err="1" smtClean="0"/>
              <a:t>Ετερόζυγη</a:t>
            </a:r>
            <a:r>
              <a:rPr lang="el-GR" sz="3800" dirty="0" smtClean="0"/>
              <a:t> β- θαλασσαιμία</a:t>
            </a:r>
            <a:endParaRPr lang="en-US" sz="3800" dirty="0" smtClean="0"/>
          </a:p>
          <a:p>
            <a:pPr>
              <a:buNone/>
            </a:pPr>
            <a:endParaRPr lang="en-US" sz="3800" dirty="0" smtClean="0"/>
          </a:p>
          <a:p>
            <a:pPr>
              <a:buFont typeface="Wingdings" pitchFamily="2" charset="2"/>
              <a:buChar char="Ø"/>
            </a:pPr>
            <a:r>
              <a:rPr lang="en-US" sz="3800" b="1" u="sng" dirty="0" smtClean="0"/>
              <a:t>2008(15</a:t>
            </a:r>
            <a:r>
              <a:rPr lang="el-GR" sz="3800" b="1" u="sng" dirty="0" smtClean="0"/>
              <a:t> ετών</a:t>
            </a:r>
            <a:r>
              <a:rPr lang="en-US" sz="3800" b="1" u="sng" dirty="0" smtClean="0"/>
              <a:t>):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Εμπύρετο, κακουχία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Φωτοευαισθησία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Ερύθημα παρειών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Άφθες στόματος</a:t>
            </a:r>
          </a:p>
          <a:p>
            <a:pPr>
              <a:lnSpc>
                <a:spcPct val="170000"/>
              </a:lnSpc>
              <a:spcBef>
                <a:spcPts val="600"/>
              </a:spcBef>
            </a:pPr>
            <a:r>
              <a:rPr lang="el-GR" sz="3800" dirty="0" smtClean="0"/>
              <a:t>Αρθρίτιδα μικρών αρθρώσεων</a:t>
            </a:r>
          </a:p>
          <a:p>
            <a:endParaRPr lang="el-GR" dirty="0" smtClean="0"/>
          </a:p>
          <a:p>
            <a:pPr lvl="1">
              <a:buNone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endParaRPr lang="en-US" b="1" u="sng" dirty="0" smtClean="0"/>
          </a:p>
          <a:p>
            <a:endParaRPr lang="el-G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Έκβαση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l-GR" sz="2400" dirty="0" smtClean="0"/>
              <a:t>Μετάγγιση με 2 μονάδες </a:t>
            </a:r>
            <a:r>
              <a:rPr lang="en-US" sz="2400" dirty="0" smtClean="0"/>
              <a:t>RBCs</a:t>
            </a:r>
          </a:p>
          <a:p>
            <a:pPr>
              <a:lnSpc>
                <a:spcPct val="200000"/>
              </a:lnSpc>
            </a:pPr>
            <a:r>
              <a:rPr lang="el-GR" sz="2400" dirty="0" smtClean="0"/>
              <a:t>Εξιτήριο αυτοβούλως, χωρίς περαιτέρω διενέργεια εξετάσεων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1 εβδομάδα αργότερα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Εμπύρετο ως </a:t>
            </a:r>
            <a:r>
              <a:rPr lang="el-GR" sz="2400" b="1" dirty="0" smtClean="0"/>
              <a:t>39,6</a:t>
            </a:r>
            <a:r>
              <a:rPr lang="el-GR" sz="2400" b="1" baseline="30000" dirty="0" smtClean="0"/>
              <a:t> ο</a:t>
            </a:r>
            <a:r>
              <a:rPr lang="en-US" sz="2400" b="1" dirty="0" smtClean="0"/>
              <a:t>C</a:t>
            </a:r>
            <a:endParaRPr lang="el-GR" sz="2400" dirty="0" smtClean="0"/>
          </a:p>
          <a:p>
            <a:pPr>
              <a:lnSpc>
                <a:spcPct val="150000"/>
              </a:lnSpc>
            </a:pPr>
            <a:endParaRPr lang="el-GR" sz="2800" dirty="0" smtClean="0"/>
          </a:p>
          <a:p>
            <a:pPr algn="ctr">
              <a:lnSpc>
                <a:spcPct val="150000"/>
              </a:lnSpc>
              <a:buNone/>
            </a:pPr>
            <a:r>
              <a:rPr lang="el-GR" sz="2800" dirty="0" smtClean="0">
                <a:solidFill>
                  <a:srgbClr val="C00000"/>
                </a:solidFill>
              </a:rPr>
              <a:t>Κλινική εξέταση</a:t>
            </a:r>
            <a:r>
              <a:rPr lang="en-US" sz="2800" dirty="0" smtClean="0">
                <a:solidFill>
                  <a:srgbClr val="C0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endParaRPr lang="en-US" sz="28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Σπληνομεγαλία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Labs:</a:t>
            </a:r>
            <a:endParaRPr lang="el-G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340769"/>
          <a:ext cx="4474840" cy="44528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7420"/>
                <a:gridCol w="2237420"/>
              </a:tblGrid>
              <a:tr h="66583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WBCs(PMNs/LYM)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1400 (600/600)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Hb</a:t>
                      </a:r>
                      <a:r>
                        <a:rPr lang="en-US" b="1" dirty="0" smtClean="0"/>
                        <a:t>/Ht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6,5/21,7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128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dirty="0" smtClean="0"/>
                        <a:t>(</a:t>
                      </a:r>
                      <a:r>
                        <a:rPr lang="en-US" b="1" dirty="0" smtClean="0"/>
                        <a:t>MCV/MCH/MCHC)</a:t>
                      </a:r>
                      <a:endParaRPr lang="el-GR" b="1" dirty="0" smtClean="0"/>
                    </a:p>
                    <a:p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76/27/31</a:t>
                      </a:r>
                      <a:endParaRPr lang="el-GR" b="1" dirty="0"/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PLTs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94.000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Cre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1,9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Alb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2,9</a:t>
                      </a:r>
                      <a:endParaRPr lang="el-GR" b="1" dirty="0"/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TKE/CRP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140/14,9</a:t>
                      </a:r>
                      <a:endParaRPr lang="el-G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52345">
                <a:tc>
                  <a:txBody>
                    <a:bodyPr/>
                    <a:lstStyle/>
                    <a:p>
                      <a:r>
                        <a:rPr lang="el-GR" b="1" dirty="0" smtClean="0"/>
                        <a:t>Γενική ούρων</a:t>
                      </a:r>
                      <a:r>
                        <a:rPr lang="en-US" b="1" dirty="0" smtClean="0"/>
                        <a:t>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="1" dirty="0" smtClean="0"/>
                        <a:t>RBCs: 9 </a:t>
                      </a:r>
                      <a:r>
                        <a:rPr lang="el-GR" b="1" dirty="0" err="1" smtClean="0"/>
                        <a:t>κ.ο.π</a:t>
                      </a:r>
                      <a:r>
                        <a:rPr lang="el-GR" b="1" dirty="0" smtClean="0"/>
                        <a:t>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="1" dirty="0" smtClean="0"/>
                        <a:t>WBCs:</a:t>
                      </a:r>
                      <a:r>
                        <a:rPr lang="en-US" b="1" baseline="0" dirty="0" smtClean="0"/>
                        <a:t> 4</a:t>
                      </a:r>
                      <a:r>
                        <a:rPr lang="el-GR" b="1" baseline="0" dirty="0" smtClean="0"/>
                        <a:t> </a:t>
                      </a:r>
                      <a:r>
                        <a:rPr lang="el-GR" b="1" baseline="0" dirty="0" err="1" smtClean="0"/>
                        <a:t>κ.ο.π</a:t>
                      </a:r>
                      <a:r>
                        <a:rPr lang="el-GR" b="1" baseline="0" dirty="0" smtClean="0"/>
                        <a:t>.</a:t>
                      </a:r>
                      <a:endParaRPr lang="en-US" b="1" dirty="0" smtClean="0"/>
                    </a:p>
                    <a:p>
                      <a:endParaRPr lang="el-GR" b="1" dirty="0"/>
                    </a:p>
                  </a:txBody>
                  <a:tcPr/>
                </a:tc>
              </a:tr>
              <a:tr h="293029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l-GR" dirty="0" smtClean="0"/>
                        <a:t>Λεύκωμα ούρων</a:t>
                      </a:r>
                      <a:r>
                        <a:rPr lang="en-US" dirty="0" smtClean="0"/>
                        <a:t>: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440 mg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5056343" y="3140968"/>
            <a:ext cx="4087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CXR: </a:t>
            </a:r>
            <a:r>
              <a:rPr lang="el-GR" sz="2400" dirty="0" smtClean="0"/>
              <a:t>χωρίς διήθημα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Ενεργά προβλήματα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r>
              <a:rPr lang="el-GR" sz="2800" b="1" dirty="0" smtClean="0">
                <a:solidFill>
                  <a:srgbClr val="C00000"/>
                </a:solidFill>
              </a:rPr>
              <a:t> 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Εμπύρετο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err="1" smtClean="0"/>
              <a:t>Πανκυτταροπενία</a:t>
            </a:r>
            <a:endParaRPr lang="el-GR" sz="2400" b="1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Σπληνομεγαλία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Επιδείνωση νεφρικής λειτουργίας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Διαφορική διάγνωση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89119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Τοξικότητα από </a:t>
            </a:r>
            <a:r>
              <a:rPr lang="el-GR" sz="2400" b="1" dirty="0" err="1" smtClean="0"/>
              <a:t>κυκλοφωσφαμίδη</a:t>
            </a:r>
            <a:endParaRPr lang="el-GR" sz="2400" b="1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Λοίμωξη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Αιματολογικό νόσημα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Έξαρση ΣΕΛ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Τοξικότητα από </a:t>
            </a:r>
            <a:r>
              <a:rPr lang="el-GR" sz="2800" b="1" dirty="0" err="1" smtClean="0">
                <a:solidFill>
                  <a:srgbClr val="C00000"/>
                </a:solidFill>
              </a:rPr>
              <a:t>Κυκλοφωσφαμίδη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u="sng" dirty="0" smtClean="0"/>
              <a:t>Αναστρέψιμη </a:t>
            </a:r>
            <a:r>
              <a:rPr lang="el-GR" sz="2400" u="sng" dirty="0" err="1" smtClean="0"/>
              <a:t>μυελοτοξικότητα</a:t>
            </a:r>
            <a:r>
              <a:rPr lang="en-US" sz="2400" u="sng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Συνήθης </a:t>
            </a:r>
          </a:p>
          <a:p>
            <a:pPr lvl="1">
              <a:lnSpc>
                <a:spcPct val="150000"/>
              </a:lnSpc>
            </a:pPr>
            <a:r>
              <a:rPr lang="el-GR" sz="2400" b="1" dirty="0" err="1" smtClean="0"/>
              <a:t>Δοσοεξαρτώμενη</a:t>
            </a:r>
            <a:endParaRPr lang="el-GR" sz="2400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u="sng" dirty="0" smtClean="0"/>
              <a:t>Μετά από </a:t>
            </a:r>
            <a:r>
              <a:rPr lang="en-US" sz="2400" u="sng" dirty="0" smtClean="0"/>
              <a:t>pulse therapy:</a:t>
            </a:r>
            <a:endParaRPr lang="el-GR" sz="2400" u="sng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Ναδίρ λεμφοκυττάρων</a:t>
            </a:r>
            <a:r>
              <a:rPr lang="en-US" sz="2400" dirty="0" smtClean="0"/>
              <a:t>: </a:t>
            </a:r>
            <a:r>
              <a:rPr lang="en-US" sz="2400" b="1" dirty="0" smtClean="0"/>
              <a:t>7-10 </a:t>
            </a:r>
            <a:r>
              <a:rPr lang="el-GR" sz="2400" b="1" dirty="0" smtClean="0"/>
              <a:t>μέρες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Ναδίρ </a:t>
            </a:r>
            <a:r>
              <a:rPr lang="el-GR" sz="2400" dirty="0" err="1" smtClean="0"/>
              <a:t>ουδετεροφίλων</a:t>
            </a:r>
            <a:r>
              <a:rPr lang="en-US" sz="2400" dirty="0" smtClean="0"/>
              <a:t>: </a:t>
            </a:r>
            <a:r>
              <a:rPr lang="en-US" sz="2400" b="1" dirty="0" smtClean="0"/>
              <a:t>10-14 </a:t>
            </a:r>
            <a:r>
              <a:rPr lang="el-GR" sz="2400" b="1" dirty="0" smtClean="0"/>
              <a:t>μέρες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Ανάκαμψη από την </a:t>
            </a:r>
            <a:r>
              <a:rPr lang="el-GR" sz="2400" dirty="0" err="1" smtClean="0"/>
              <a:t>ουδετεροπενία</a:t>
            </a:r>
            <a:r>
              <a:rPr lang="en-US" sz="2400" dirty="0" smtClean="0"/>
              <a:t>: </a:t>
            </a:r>
            <a:r>
              <a:rPr lang="en-US" sz="2400" b="1" dirty="0" smtClean="0"/>
              <a:t>21-28 </a:t>
            </a:r>
            <a:r>
              <a:rPr lang="el-GR" sz="2400" b="1" dirty="0" smtClean="0"/>
              <a:t>μέρες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u="sng" dirty="0" err="1" smtClean="0"/>
              <a:t>Θρομβοπενία</a:t>
            </a:r>
            <a:r>
              <a:rPr lang="en-US" sz="2400" dirty="0" smtClean="0"/>
              <a:t>: </a:t>
            </a:r>
            <a:r>
              <a:rPr lang="el-GR" sz="2400" b="1" dirty="0" smtClean="0"/>
              <a:t>Εξαιρετικά σπάνια</a:t>
            </a:r>
            <a:r>
              <a:rPr lang="en-US" sz="2400" b="1" dirty="0" smtClean="0"/>
              <a:t>!!!</a:t>
            </a:r>
            <a:endParaRPr lang="en-US" sz="2400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3286116" y="6488668"/>
            <a:ext cx="6072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Lahita</a:t>
            </a:r>
            <a:r>
              <a:rPr lang="en-US" dirty="0" smtClean="0"/>
              <a:t>, Systemic Lupus </a:t>
            </a:r>
            <a:r>
              <a:rPr lang="en-US" dirty="0" err="1" smtClean="0"/>
              <a:t>Erythematosus</a:t>
            </a:r>
            <a:r>
              <a:rPr lang="en-US" dirty="0" smtClean="0"/>
              <a:t>. 5</a:t>
            </a:r>
            <a:r>
              <a:rPr lang="en-US" baseline="30000" dirty="0" smtClean="0"/>
              <a:t>th</a:t>
            </a:r>
            <a:r>
              <a:rPr lang="en-US" dirty="0" smtClean="0"/>
              <a:t> ed., Elsevier, 2010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Λοιμώξεις</a:t>
            </a:r>
            <a:endParaRPr lang="el-GR" sz="2800" b="1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>
                          <a:solidFill>
                            <a:srgbClr val="C00000"/>
                          </a:solidFill>
                        </a:rPr>
                        <a:t>Ιοί</a:t>
                      </a:r>
                      <a:endParaRPr lang="el-GR"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1" dirty="0" err="1" smtClean="0"/>
                        <a:t>Parvo</a:t>
                      </a:r>
                      <a:r>
                        <a:rPr lang="en-US" sz="2400" b="1" dirty="0" smtClean="0"/>
                        <a:t> B19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1" dirty="0" smtClean="0"/>
                        <a:t>HIV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1" dirty="0" smtClean="0"/>
                        <a:t>HBV,</a:t>
                      </a:r>
                      <a:r>
                        <a:rPr lang="en-US" sz="2400" b="1" baseline="0" dirty="0" smtClean="0"/>
                        <a:t> HCV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1" baseline="0" dirty="0" smtClean="0"/>
                        <a:t>CMV</a:t>
                      </a:r>
                      <a:endParaRPr lang="el-G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b="1" dirty="0" smtClean="0">
                          <a:solidFill>
                            <a:srgbClr val="C00000"/>
                          </a:solidFill>
                        </a:rPr>
                        <a:t>Ειδικές λοιμώξεις</a:t>
                      </a:r>
                      <a:endParaRPr lang="el-GR"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1" dirty="0" smtClean="0"/>
                        <a:t>TB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1" dirty="0" err="1" smtClean="0"/>
                        <a:t>Leishmania</a:t>
                      </a:r>
                      <a:endParaRPr lang="en-US" sz="2400" b="1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400" b="1" dirty="0" err="1" smtClean="0"/>
                        <a:t>Brucella</a:t>
                      </a:r>
                      <a:endParaRPr lang="el-GR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Αιματολογικά νοσήματα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Διηθητικό νόσημα</a:t>
            </a:r>
            <a:r>
              <a:rPr lang="en-US" sz="2000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l-GR" sz="2000" dirty="0" smtClean="0"/>
              <a:t>Λέμφωμα</a:t>
            </a:r>
          </a:p>
          <a:p>
            <a:pPr lvl="1">
              <a:lnSpc>
                <a:spcPct val="150000"/>
              </a:lnSpc>
            </a:pPr>
            <a:r>
              <a:rPr lang="el-GR" sz="2000" dirty="0" smtClean="0"/>
              <a:t>Πολλαπλό </a:t>
            </a:r>
            <a:r>
              <a:rPr lang="el-GR" sz="2000" dirty="0" err="1" smtClean="0"/>
              <a:t>μυέλωμα</a:t>
            </a:r>
            <a:endParaRPr lang="el-GR" sz="2000" dirty="0" smtClean="0"/>
          </a:p>
          <a:p>
            <a:pPr lvl="1">
              <a:lnSpc>
                <a:spcPct val="150000"/>
              </a:lnSpc>
            </a:pPr>
            <a:r>
              <a:rPr lang="el-GR" sz="2000" dirty="0" smtClean="0"/>
              <a:t>Λευχαιμία εκ τριχωτών κυττάρων.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MDS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Οξεία λευχαιμία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Μυελοϊνωση</a:t>
            </a:r>
            <a:endParaRPr lang="el-GR" sz="2000" dirty="0" smtClean="0"/>
          </a:p>
          <a:p>
            <a:pPr lvl="2">
              <a:lnSpc>
                <a:spcPct val="150000"/>
              </a:lnSpc>
              <a:buNone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sz="2000" dirty="0" err="1" smtClean="0"/>
              <a:t>Απλαστική</a:t>
            </a:r>
            <a:r>
              <a:rPr lang="el-GR" sz="2000" dirty="0" smtClean="0"/>
              <a:t> αναιμία</a:t>
            </a:r>
            <a:r>
              <a:rPr lang="en-US" sz="2000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l-GR" sz="2000" dirty="0" smtClean="0"/>
              <a:t>Συγγενής</a:t>
            </a:r>
          </a:p>
          <a:p>
            <a:pPr lvl="1">
              <a:lnSpc>
                <a:spcPct val="150000"/>
              </a:lnSpc>
            </a:pPr>
            <a:r>
              <a:rPr lang="el-GR" sz="2000" dirty="0" smtClean="0"/>
              <a:t>Ιδιοπαθής</a:t>
            </a:r>
          </a:p>
          <a:p>
            <a:pPr lvl="1">
              <a:lnSpc>
                <a:spcPct val="150000"/>
              </a:lnSpc>
            </a:pPr>
            <a:r>
              <a:rPr lang="el-GR" sz="2000" dirty="0" smtClean="0"/>
              <a:t>Ιοί</a:t>
            </a:r>
          </a:p>
          <a:p>
            <a:pPr lvl="1">
              <a:lnSpc>
                <a:spcPct val="150000"/>
              </a:lnSpc>
            </a:pPr>
            <a:r>
              <a:rPr lang="el-GR" sz="2000" dirty="0" smtClean="0"/>
              <a:t>Ακτινοβολία</a:t>
            </a:r>
          </a:p>
          <a:p>
            <a:pPr lvl="1">
              <a:lnSpc>
                <a:spcPct val="150000"/>
              </a:lnSpc>
            </a:pPr>
            <a:r>
              <a:rPr lang="el-GR" sz="2000" dirty="0" smtClean="0"/>
              <a:t>ΧΜΘ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 </a:t>
            </a:r>
            <a:r>
              <a:rPr lang="el-GR" sz="2800" b="1" dirty="0" err="1" smtClean="0">
                <a:solidFill>
                  <a:srgbClr val="C00000"/>
                </a:solidFill>
              </a:rPr>
              <a:t>Πανκυτταροπενία</a:t>
            </a:r>
            <a:r>
              <a:rPr lang="el-GR" sz="2800" b="1" dirty="0" smtClean="0">
                <a:solidFill>
                  <a:srgbClr val="C00000"/>
                </a:solidFill>
              </a:rPr>
              <a:t> οφειλόμενη στο ΣΕΛ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endParaRPr lang="el-GR" sz="2700" dirty="0" smtClean="0">
              <a:sym typeface="Wingdings 3"/>
            </a:endParaRPr>
          </a:p>
          <a:p>
            <a:pPr>
              <a:lnSpc>
                <a:spcPct val="150000"/>
              </a:lnSpc>
            </a:pPr>
            <a:r>
              <a:rPr lang="el-GR" sz="2600" b="1" dirty="0" smtClean="0">
                <a:sym typeface="Wingdings 3"/>
              </a:rPr>
              <a:t>Περιφερική καταστροφή </a:t>
            </a:r>
            <a:r>
              <a:rPr lang="en-US" sz="2600" dirty="0" smtClean="0">
                <a:sym typeface="Wingdings 3"/>
              </a:rPr>
              <a:t>RBCs, WBCs, PLTs</a:t>
            </a:r>
            <a:endParaRPr lang="el-GR" sz="2600" u="sng" dirty="0" smtClean="0">
              <a:sym typeface="Wingdings 3"/>
            </a:endParaRPr>
          </a:p>
          <a:p>
            <a:pPr>
              <a:lnSpc>
                <a:spcPct val="150000"/>
              </a:lnSpc>
            </a:pPr>
            <a:r>
              <a:rPr lang="el-GR" sz="2600" b="1" dirty="0" err="1" smtClean="0">
                <a:sym typeface="Wingdings 3"/>
              </a:rPr>
              <a:t>Απλαστική</a:t>
            </a:r>
            <a:r>
              <a:rPr lang="el-GR" sz="2600" b="1" dirty="0" smtClean="0">
                <a:sym typeface="Wingdings 3"/>
              </a:rPr>
              <a:t> αναιμία </a:t>
            </a:r>
            <a:r>
              <a:rPr lang="el-GR" sz="2600" dirty="0" smtClean="0">
                <a:sym typeface="Wingdings 3"/>
              </a:rPr>
              <a:t>οφειλόμενη στον ΣΕΛ</a:t>
            </a:r>
            <a:r>
              <a:rPr lang="en-US" sz="2600" dirty="0" smtClean="0">
                <a:sym typeface="Wingdings 3"/>
              </a:rPr>
              <a:t>: </a:t>
            </a:r>
            <a:endParaRPr lang="el-GR" sz="2600" dirty="0" smtClean="0">
              <a:sym typeface="Wingdings 3"/>
            </a:endParaRPr>
          </a:p>
          <a:p>
            <a:pPr lvl="1">
              <a:lnSpc>
                <a:spcPct val="150000"/>
              </a:lnSpc>
            </a:pPr>
            <a:r>
              <a:rPr lang="el-GR" sz="2600" b="1" dirty="0" smtClean="0">
                <a:sym typeface="Wingdings 3"/>
              </a:rPr>
              <a:t>Σπάνια </a:t>
            </a:r>
            <a:r>
              <a:rPr lang="el-GR" sz="2600" dirty="0" smtClean="0">
                <a:sym typeface="Wingdings 3"/>
              </a:rPr>
              <a:t>εκδήλωση (&lt;20 περιστατικά στη βιβλιογραφία)</a:t>
            </a:r>
          </a:p>
          <a:p>
            <a:pPr>
              <a:lnSpc>
                <a:spcPct val="150000"/>
              </a:lnSpc>
            </a:pPr>
            <a:r>
              <a:rPr lang="en-US" sz="2600" b="1" dirty="0" smtClean="0">
                <a:sym typeface="Wingdings 3"/>
              </a:rPr>
              <a:t>Macrophage activation syndrome</a:t>
            </a:r>
            <a:r>
              <a:rPr lang="el-GR" sz="2600" b="1" dirty="0" smtClean="0">
                <a:sym typeface="Wingdings 3"/>
              </a:rPr>
              <a:t> (</a:t>
            </a:r>
            <a:r>
              <a:rPr lang="en-US" sz="2600" b="1" dirty="0" smtClean="0">
                <a:sym typeface="Wingdings 3"/>
              </a:rPr>
              <a:t>MAS) :</a:t>
            </a:r>
          </a:p>
          <a:p>
            <a:pPr lvl="1">
              <a:lnSpc>
                <a:spcPct val="150000"/>
              </a:lnSpc>
            </a:pPr>
            <a:r>
              <a:rPr lang="en-US" sz="2600" dirty="0" smtClean="0">
                <a:sym typeface="Wingdings 3"/>
              </a:rPr>
              <a:t>E</a:t>
            </a:r>
            <a:r>
              <a:rPr lang="el-GR" sz="2600" dirty="0" err="1" smtClean="0">
                <a:sym typeface="Wingdings 3"/>
              </a:rPr>
              <a:t>νήλικες</a:t>
            </a:r>
            <a:r>
              <a:rPr lang="el-GR" sz="2600" dirty="0" smtClean="0">
                <a:sym typeface="Wingdings 3"/>
              </a:rPr>
              <a:t>: Πιο συχνά σε ΣΕΛ , </a:t>
            </a:r>
            <a:r>
              <a:rPr lang="en-US" sz="2600" dirty="0" smtClean="0">
                <a:sym typeface="Wingdings 3"/>
              </a:rPr>
              <a:t>AOSD</a:t>
            </a:r>
          </a:p>
          <a:p>
            <a:pPr lvl="1">
              <a:lnSpc>
                <a:spcPct val="150000"/>
              </a:lnSpc>
            </a:pPr>
            <a:r>
              <a:rPr lang="el-GR" sz="2600" dirty="0" smtClean="0">
                <a:sym typeface="Wingdings 3"/>
              </a:rPr>
              <a:t>Παιδιά: </a:t>
            </a:r>
            <a:r>
              <a:rPr lang="en-US" sz="2600" dirty="0" smtClean="0">
                <a:sym typeface="Wingdings 3"/>
              </a:rPr>
              <a:t>SJIA</a:t>
            </a:r>
          </a:p>
          <a:p>
            <a:pPr lvl="1">
              <a:lnSpc>
                <a:spcPct val="150000"/>
              </a:lnSpc>
            </a:pPr>
            <a:endParaRPr lang="el-GR" sz="2700" dirty="0" smtClean="0"/>
          </a:p>
          <a:p>
            <a:pPr>
              <a:lnSpc>
                <a:spcPct val="150000"/>
              </a:lnSpc>
            </a:pPr>
            <a:endParaRPr lang="el-GR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Διαγνωστική προσέγγιση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b="1" dirty="0" smtClean="0"/>
              <a:t>Καλλιέργειες αίματος/ούρων</a:t>
            </a:r>
            <a:r>
              <a:rPr lang="en-US" sz="2400" dirty="0" smtClean="0"/>
              <a:t>: (-)</a:t>
            </a:r>
            <a:r>
              <a:rPr lang="en-US" sz="2400" dirty="0" err="1" smtClean="0"/>
              <a:t>ve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l-GR" sz="2400" b="1" dirty="0" smtClean="0"/>
              <a:t>Επίχρισμα περιφερικού αίματος</a:t>
            </a:r>
            <a:r>
              <a:rPr lang="en-US" sz="2400" b="1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Διεγερμένα λεμφοκύτταρα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endParaRPr lang="el-GR" sz="2400" b="1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O.M.B: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Διήθηση από </a:t>
            </a:r>
            <a:r>
              <a:rPr lang="en-US" sz="2400" dirty="0" err="1" smtClean="0"/>
              <a:t>Leishmania</a:t>
            </a:r>
            <a:r>
              <a:rPr lang="el-GR" sz="2400" dirty="0" smtClean="0"/>
              <a:t> στο </a:t>
            </a:r>
            <a:r>
              <a:rPr lang="el-GR" sz="2400" dirty="0" err="1" smtClean="0"/>
              <a:t>μυελόγραμμα</a:t>
            </a:r>
            <a:endParaRPr lang="en-US" sz="24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636912"/>
            <a:ext cx="2808312" cy="183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Εργαστηριακός έλεγχος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endParaRPr lang="el-GR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1500166" y="1357298"/>
          <a:ext cx="5995092" cy="3072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3053"/>
                <a:gridCol w="3302039"/>
              </a:tblGrid>
              <a:tr h="341444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Hb</a:t>
                      </a:r>
                      <a:r>
                        <a:rPr lang="en-US" sz="1600" b="1" dirty="0" smtClean="0"/>
                        <a:t> / Ht</a:t>
                      </a:r>
                      <a:endParaRPr lang="el-GR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9,3 / 27,5</a:t>
                      </a:r>
                      <a:endParaRPr lang="el-GR" sz="1600" b="1" dirty="0"/>
                    </a:p>
                  </a:txBody>
                  <a:tcPr/>
                </a:tc>
              </a:tr>
              <a:tr h="34144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WBCs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200" b="1" baseline="0" dirty="0" smtClean="0"/>
                        <a:t>(</a:t>
                      </a:r>
                      <a:r>
                        <a:rPr lang="en-US" sz="1200" b="1" dirty="0" smtClean="0"/>
                        <a:t>LYM)</a:t>
                      </a:r>
                      <a:endParaRPr lang="el-GR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3300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200" b="1" baseline="0" dirty="0" smtClean="0"/>
                        <a:t>(</a:t>
                      </a:r>
                      <a:r>
                        <a:rPr lang="en-US" sz="1200" b="1" dirty="0" smtClean="0"/>
                        <a:t>800)</a:t>
                      </a:r>
                      <a:endParaRPr lang="el-GR" sz="1600" b="1" dirty="0"/>
                    </a:p>
                  </a:txBody>
                  <a:tcPr/>
                </a:tc>
              </a:tr>
              <a:tr h="34144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ALB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3,4</a:t>
                      </a:r>
                      <a:endParaRPr lang="el-GR" sz="1600" b="1" dirty="0"/>
                    </a:p>
                  </a:txBody>
                  <a:tcPr/>
                </a:tc>
              </a:tr>
              <a:tr h="34144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TKE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51</a:t>
                      </a:r>
                      <a:endParaRPr lang="el-GR" sz="1600" b="1" dirty="0"/>
                    </a:p>
                  </a:txBody>
                  <a:tcPr/>
                </a:tc>
              </a:tr>
              <a:tr h="341444">
                <a:tc>
                  <a:txBody>
                    <a:bodyPr/>
                    <a:lstStyle/>
                    <a:p>
                      <a:r>
                        <a:rPr lang="el-GR" sz="1600" b="1" dirty="0" smtClean="0"/>
                        <a:t>Άμεση </a:t>
                      </a:r>
                      <a:r>
                        <a:rPr lang="en-US" sz="1600" b="1" dirty="0" smtClean="0"/>
                        <a:t>Coombs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0" dirty="0" smtClean="0"/>
                        <a:t>αρνητική</a:t>
                      </a:r>
                      <a:endParaRPr lang="el-GR" sz="1600" b="0" dirty="0"/>
                    </a:p>
                  </a:txBody>
                  <a:tcPr/>
                </a:tc>
              </a:tr>
              <a:tr h="34144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ANA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1/1280</a:t>
                      </a:r>
                      <a:r>
                        <a:rPr lang="en-US" sz="1600" b="1" dirty="0" smtClean="0"/>
                        <a:t> </a:t>
                      </a:r>
                      <a:r>
                        <a:rPr lang="el-GR" sz="1600" b="1" dirty="0" smtClean="0"/>
                        <a:t>ασθενώς</a:t>
                      </a:r>
                      <a:r>
                        <a:rPr lang="el-GR" sz="1600" b="1" baseline="0" dirty="0" smtClean="0"/>
                        <a:t> διάχυτος</a:t>
                      </a:r>
                      <a:endParaRPr lang="el-GR" sz="1600" b="1" dirty="0"/>
                    </a:p>
                  </a:txBody>
                  <a:tcPr/>
                </a:tc>
              </a:tr>
              <a:tr h="34144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Anti-</a:t>
                      </a:r>
                      <a:r>
                        <a:rPr lang="en-US" sz="1600" b="1" dirty="0" err="1" smtClean="0"/>
                        <a:t>dsDNA</a:t>
                      </a:r>
                      <a:r>
                        <a:rPr lang="en-US" sz="1600" b="1" dirty="0" smtClean="0"/>
                        <a:t> 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300</a:t>
                      </a:r>
                      <a:r>
                        <a:rPr lang="el-GR" sz="1600" b="1" dirty="0" smtClean="0"/>
                        <a:t> </a:t>
                      </a:r>
                      <a:r>
                        <a:rPr lang="el-GR" sz="1600" b="0" dirty="0" smtClean="0"/>
                        <a:t>(θετικά&gt;15)</a:t>
                      </a:r>
                      <a:endParaRPr lang="el-GR" sz="1600" b="1" dirty="0"/>
                    </a:p>
                  </a:txBody>
                  <a:tcPr/>
                </a:tc>
              </a:tr>
              <a:tr h="34144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Anti-</a:t>
                      </a:r>
                      <a:r>
                        <a:rPr lang="en-US" sz="1600" b="1" dirty="0" err="1" smtClean="0"/>
                        <a:t>Sm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solidFill>
                            <a:srgbClr val="C00000"/>
                          </a:solidFill>
                        </a:rPr>
                        <a:t>35,2</a:t>
                      </a:r>
                      <a:r>
                        <a:rPr lang="el-GR" sz="1600" b="1" baseline="0" dirty="0" smtClean="0"/>
                        <a:t> </a:t>
                      </a:r>
                      <a:r>
                        <a:rPr lang="el-GR" sz="1600" b="0" baseline="0" dirty="0" smtClean="0"/>
                        <a:t>(θετικά &gt;7)</a:t>
                      </a:r>
                      <a:endParaRPr lang="el-GR" sz="1600" b="1" dirty="0"/>
                    </a:p>
                  </a:txBody>
                  <a:tcPr/>
                </a:tc>
              </a:tr>
              <a:tr h="341444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C3/C4</a:t>
                      </a:r>
                      <a:endParaRPr lang="el-G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solidFill>
                            <a:srgbClr val="C00000"/>
                          </a:solidFill>
                        </a:rPr>
                        <a:t>30,6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</a:rPr>
                        <a:t>/</a:t>
                      </a:r>
                      <a:r>
                        <a:rPr lang="el-GR" sz="1600" b="1" dirty="0" smtClean="0">
                          <a:solidFill>
                            <a:srgbClr val="C00000"/>
                          </a:solidFill>
                        </a:rPr>
                        <a:t>4,4</a:t>
                      </a:r>
                      <a:endParaRPr lang="el-GR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Τελική διάγνωση: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2071678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Σπλαγχνική λεϊσμανίαση σε ασθενή 21 ετών με ΣΕΛ υπό </a:t>
            </a:r>
            <a:r>
              <a:rPr lang="el-GR" sz="2400" b="1" dirty="0" err="1" smtClean="0"/>
              <a:t>κυκλοφωσφαμίδη</a:t>
            </a:r>
            <a:r>
              <a:rPr lang="en-US" sz="2400" b="1" dirty="0" smtClean="0"/>
              <a:t> </a:t>
            </a:r>
            <a:r>
              <a:rPr lang="el-GR" sz="2400" b="1" dirty="0" smtClean="0"/>
              <a:t>–</a:t>
            </a:r>
            <a:r>
              <a:rPr lang="en-US" sz="2400" b="1" dirty="0" smtClean="0"/>
              <a:t> </a:t>
            </a:r>
            <a:r>
              <a:rPr lang="el-GR" sz="2400" b="1" dirty="0" smtClean="0"/>
              <a:t>στεροειδή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Σπλαγχνική λεϊσμανίαση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l-GR" sz="2000" dirty="0" smtClean="0"/>
              <a:t>Κυρίως </a:t>
            </a:r>
            <a:r>
              <a:rPr lang="en-US" sz="2000" dirty="0" err="1" smtClean="0"/>
              <a:t>L.Donovani</a:t>
            </a:r>
            <a:r>
              <a:rPr lang="en-US" sz="2000" dirty="0" smtClean="0"/>
              <a:t>, </a:t>
            </a:r>
            <a:r>
              <a:rPr lang="en-US" sz="2000" dirty="0" err="1" smtClean="0"/>
              <a:t>L.infantum</a:t>
            </a:r>
            <a:endParaRPr lang="en-US" sz="2000" dirty="0" smtClean="0"/>
          </a:p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l-GR" sz="2000" dirty="0" smtClean="0"/>
              <a:t>Ενδοκυττάριο παράσιτο</a:t>
            </a:r>
          </a:p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l-GR" sz="2000" dirty="0" smtClean="0">
                <a:sym typeface="Wingdings 3"/>
              </a:rPr>
              <a:t>Σε </a:t>
            </a:r>
            <a:r>
              <a:rPr lang="el-GR" sz="2000" dirty="0" err="1" smtClean="0">
                <a:sym typeface="Wingdings 3"/>
              </a:rPr>
              <a:t>ανοσοεπαρκείς</a:t>
            </a:r>
            <a:r>
              <a:rPr lang="el-GR" sz="2000" dirty="0" smtClean="0">
                <a:sym typeface="Wingdings 3"/>
              </a:rPr>
              <a:t>  η λοίμωξη </a:t>
            </a:r>
            <a:r>
              <a:rPr lang="el-GR" sz="2000" dirty="0" err="1" smtClean="0">
                <a:sym typeface="Wingdings 3"/>
              </a:rPr>
              <a:t>διαδράμει</a:t>
            </a:r>
            <a:r>
              <a:rPr lang="el-GR" sz="2000" dirty="0" smtClean="0">
                <a:sym typeface="Wingdings 3"/>
              </a:rPr>
              <a:t> </a:t>
            </a:r>
            <a:r>
              <a:rPr lang="el-GR" sz="2000" dirty="0" err="1" smtClean="0">
                <a:sym typeface="Wingdings 3"/>
              </a:rPr>
              <a:t>ασυμπτωματικά</a:t>
            </a:r>
            <a:r>
              <a:rPr lang="en-US" sz="2000" dirty="0" smtClean="0">
                <a:sym typeface="Wingdings 3"/>
              </a:rPr>
              <a:t>.</a:t>
            </a:r>
          </a:p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l-GR" sz="2000" dirty="0" smtClean="0">
                <a:sym typeface="Wingdings 3"/>
              </a:rPr>
              <a:t>Σε </a:t>
            </a:r>
            <a:r>
              <a:rPr lang="el-GR" sz="2000" dirty="0" err="1" smtClean="0">
                <a:sym typeface="Wingdings 3"/>
              </a:rPr>
              <a:t>ανοσοκαταστολή</a:t>
            </a:r>
            <a:r>
              <a:rPr lang="en-US" sz="2000" dirty="0" smtClean="0">
                <a:sym typeface="Wingdings 3"/>
              </a:rPr>
              <a:t>: </a:t>
            </a:r>
            <a:r>
              <a:rPr lang="en-US" sz="2000" b="1" i="1" u="sng" dirty="0" smtClean="0">
                <a:sym typeface="Wingdings 3"/>
              </a:rPr>
              <a:t>Reactivation!!!</a:t>
            </a:r>
          </a:p>
          <a:p>
            <a:pPr>
              <a:lnSpc>
                <a:spcPct val="200000"/>
              </a:lnSpc>
              <a:buNone/>
            </a:pPr>
            <a:endParaRPr lang="el-GR" sz="2400" b="1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Σπλαγχνική λεϊσμανίαση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dirty="0" smtClean="0"/>
              <a:t>Περίοδος επώασης 2-6 μήνες</a:t>
            </a:r>
            <a:endParaRPr lang="en-US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endParaRPr lang="el-GR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000" dirty="0" smtClean="0"/>
              <a:t>Ποικίλει η κλινική εικόνα</a:t>
            </a:r>
            <a:r>
              <a:rPr lang="en-US" sz="2000" dirty="0" smtClean="0"/>
              <a:t>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Κακουχία, πυρετός, απώλεια βάρους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Σπληνομεγαλία +/- ηπατομεγαλία</a:t>
            </a:r>
            <a:r>
              <a:rPr lang="en-US" sz="2000" dirty="0" smtClean="0"/>
              <a:t>, </a:t>
            </a:r>
            <a:r>
              <a:rPr lang="el-GR" sz="2000" dirty="0" err="1" smtClean="0"/>
              <a:t>λεμφαδενοπάθεια</a:t>
            </a:r>
            <a:endParaRPr lang="el-GR" sz="20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Αναιμία, </a:t>
            </a:r>
            <a:r>
              <a:rPr lang="el-GR" sz="2000" dirty="0" err="1" smtClean="0"/>
              <a:t>ουδετεροπενία</a:t>
            </a:r>
            <a:r>
              <a:rPr lang="el-GR" sz="2000" dirty="0" smtClean="0"/>
              <a:t>, </a:t>
            </a:r>
            <a:r>
              <a:rPr lang="el-GR" sz="2000" dirty="0" err="1" smtClean="0"/>
              <a:t>θρομβοπενία</a:t>
            </a:r>
            <a:endParaRPr lang="el-GR" sz="20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err="1" smtClean="0"/>
              <a:t>Υπεργαμμασφαιριναιμία</a:t>
            </a:r>
            <a:endParaRPr lang="el-GR" sz="20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Ίκτερος </a:t>
            </a:r>
            <a:endParaRPr lang="en-US" sz="2000" dirty="0" smtClean="0"/>
          </a:p>
          <a:p>
            <a:pPr lvl="1">
              <a:lnSpc>
                <a:spcPct val="150000"/>
              </a:lnSpc>
              <a:buNone/>
            </a:pPr>
            <a:endParaRPr lang="el-G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Σπλαγχνική λεϊσμανίαση σε </a:t>
            </a:r>
            <a:r>
              <a:rPr lang="el-GR" sz="2800" b="1" dirty="0" err="1" smtClean="0">
                <a:solidFill>
                  <a:srgbClr val="C00000"/>
                </a:solidFill>
              </a:rPr>
              <a:t>ανοσοκατεσταλμένο</a:t>
            </a:r>
            <a:r>
              <a:rPr lang="el-GR" sz="2800" b="1" dirty="0" smtClean="0">
                <a:solidFill>
                  <a:srgbClr val="C00000"/>
                </a:solidFill>
              </a:rPr>
              <a:t> ασθενή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dirty="0" smtClean="0"/>
              <a:t>Πρωτοπαθής λοίμωξη ή </a:t>
            </a:r>
            <a:r>
              <a:rPr lang="el-GR" sz="2400" dirty="0" err="1" smtClean="0"/>
              <a:t>επανενεργοποίηση</a:t>
            </a:r>
            <a:endParaRPr lang="el-GR" sz="2400" dirty="0" smtClean="0"/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dirty="0" smtClean="0"/>
              <a:t>Συχνά χωρίς σπληνομεγαλία 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dirty="0" smtClean="0"/>
              <a:t>Καλή ανταπόκριση στη θεραπεία (&gt;90%)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el-GR" sz="2400" b="1" dirty="0" smtClean="0"/>
              <a:t>Υψηλό ποσοστό υποτροπών</a:t>
            </a:r>
            <a:endParaRPr lang="el-GR" sz="2400" b="1" dirty="0"/>
          </a:p>
        </p:txBody>
      </p:sp>
      <p:sp>
        <p:nvSpPr>
          <p:cNvPr id="6" name="5 - TextBox"/>
          <p:cNvSpPr txBox="1"/>
          <p:nvPr/>
        </p:nvSpPr>
        <p:spPr>
          <a:xfrm>
            <a:off x="3203848" y="6165304"/>
            <a:ext cx="5940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Tektonidou</a:t>
            </a:r>
            <a:r>
              <a:rPr lang="en-US" dirty="0" smtClean="0"/>
              <a:t> MG, </a:t>
            </a:r>
            <a:r>
              <a:rPr lang="en-US" dirty="0" err="1" smtClean="0"/>
              <a:t>Skopouli</a:t>
            </a:r>
            <a:r>
              <a:rPr lang="en-US" dirty="0" smtClean="0"/>
              <a:t> FN.  </a:t>
            </a:r>
            <a:r>
              <a:rPr lang="en-US" dirty="0" err="1" smtClean="0"/>
              <a:t>ClinRheumatol</a:t>
            </a:r>
            <a:r>
              <a:rPr lang="en-US" dirty="0" smtClean="0"/>
              <a:t> 2008;27:541-2.</a:t>
            </a:r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3203848" y="6488668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Bassetti  et al</a:t>
            </a:r>
            <a:r>
              <a:rPr lang="en-US" dirty="0" smtClean="0"/>
              <a:t> Rheumatology (Oxford)</a:t>
            </a:r>
            <a:r>
              <a:rPr lang="el-GR" dirty="0" smtClean="0"/>
              <a:t>2006;45:1446-8</a:t>
            </a:r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3131840" y="5661248"/>
            <a:ext cx="601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Bagalas</a:t>
            </a:r>
            <a:r>
              <a:rPr lang="en-US" dirty="0" smtClean="0"/>
              <a:t> V, </a:t>
            </a:r>
            <a:r>
              <a:rPr lang="en-US" dirty="0" err="1" smtClean="0"/>
              <a:t>Kioumis</a:t>
            </a:r>
            <a:r>
              <a:rPr lang="en-US" dirty="0" smtClean="0"/>
              <a:t> I, </a:t>
            </a:r>
            <a:r>
              <a:rPr lang="en-US" dirty="0" err="1" smtClean="0"/>
              <a:t>Argyropoulou</a:t>
            </a:r>
            <a:r>
              <a:rPr lang="en-US" dirty="0" smtClean="0"/>
              <a:t> P, </a:t>
            </a:r>
            <a:r>
              <a:rPr lang="en-US" dirty="0" err="1" smtClean="0"/>
              <a:t>Patakas</a:t>
            </a:r>
            <a:r>
              <a:rPr lang="en-US" dirty="0" smtClean="0"/>
              <a:t> </a:t>
            </a:r>
            <a:r>
              <a:rPr lang="en-US" dirty="0" err="1" smtClean="0"/>
              <a:t>D.Clin</a:t>
            </a:r>
            <a:r>
              <a:rPr lang="en-US" dirty="0" smtClean="0"/>
              <a:t> </a:t>
            </a:r>
            <a:r>
              <a:rPr lang="en-US" dirty="0" err="1" smtClean="0"/>
              <a:t>Rheumatol</a:t>
            </a:r>
            <a:r>
              <a:rPr lang="en-US" dirty="0" smtClean="0"/>
              <a:t> 2007;26:1344-5.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Διάγνωση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3000" dirty="0" smtClean="0"/>
          </a:p>
          <a:p>
            <a:pPr lvl="1">
              <a:lnSpc>
                <a:spcPct val="250000"/>
              </a:lnSpc>
              <a:buFont typeface="Arial" pitchFamily="34" charset="0"/>
              <a:buChar char="•"/>
            </a:pPr>
            <a:r>
              <a:rPr lang="el-GR" sz="2400" b="1" dirty="0" smtClean="0"/>
              <a:t>Εντοπισμός του παρασίτου σε ιστό (μυελός-σπλήνας)</a:t>
            </a:r>
          </a:p>
          <a:p>
            <a:pPr lvl="1">
              <a:lnSpc>
                <a:spcPct val="250000"/>
              </a:lnSpc>
              <a:buFont typeface="Arial" pitchFamily="34" charset="0"/>
              <a:buChar char="•"/>
            </a:pPr>
            <a:r>
              <a:rPr lang="el-GR" sz="2000" dirty="0" smtClean="0"/>
              <a:t>Ορολογικός έλεγχος ( </a:t>
            </a:r>
            <a:r>
              <a:rPr lang="en-US" sz="2000" dirty="0" smtClean="0"/>
              <a:t>ELISA sensitivity 95-98%,  specificity  98%)</a:t>
            </a:r>
          </a:p>
          <a:p>
            <a:pPr lvl="1">
              <a:buNone/>
            </a:pPr>
            <a:endParaRPr lang="en-US" sz="3000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Λεϊσμανίαση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l-GR" sz="2800" b="1" dirty="0" smtClean="0">
                <a:solidFill>
                  <a:srgbClr val="C00000"/>
                </a:solidFill>
              </a:rPr>
              <a:t>στην Ελλάδα</a:t>
            </a:r>
            <a:endParaRPr lang="el-GR" sz="28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938" y="857232"/>
            <a:ext cx="7947590" cy="572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2928926" y="6519446"/>
            <a:ext cx="70567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Gkolfinopoulou</a:t>
            </a:r>
            <a:r>
              <a:rPr lang="en-US" sz="1600" dirty="0" smtClean="0"/>
              <a:t> et al. </a:t>
            </a:r>
            <a:r>
              <a:rPr lang="en-US" sz="1600" dirty="0" err="1" smtClean="0"/>
              <a:t>Eurosurveillance</a:t>
            </a:r>
            <a:r>
              <a:rPr lang="en-US" sz="1600" dirty="0" smtClean="0"/>
              <a:t>, Volume 18, Issue 29, 18 July 2013 </a:t>
            </a:r>
            <a:endParaRPr lang="el-GR" sz="1600" dirty="0"/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1386524" y="1186286"/>
            <a:ext cx="642942" cy="21431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Θεραπευτική προσέγγιση</a:t>
            </a:r>
            <a:r>
              <a:rPr lang="en-US" sz="2800" b="1" dirty="0" smtClean="0">
                <a:solidFill>
                  <a:srgbClr val="C00000"/>
                </a:solidFill>
              </a:rPr>
              <a:t>: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b="1" u="sng" dirty="0" smtClean="0"/>
              <a:t>Liposomal </a:t>
            </a:r>
            <a:r>
              <a:rPr lang="en-US" sz="2400" b="1" u="sng" dirty="0" err="1" smtClean="0"/>
              <a:t>Amphotericin</a:t>
            </a:r>
            <a:r>
              <a:rPr lang="en-US" sz="2400" b="1" u="sng" dirty="0" smtClean="0"/>
              <a:t> B (3mg/kg) IV </a:t>
            </a:r>
            <a:r>
              <a:rPr lang="en-US" sz="2400" dirty="0" smtClean="0"/>
              <a:t> </a:t>
            </a:r>
            <a:r>
              <a:rPr lang="el-GR" sz="2400" dirty="0" smtClean="0"/>
              <a:t>για 5 ημέρες και έπειτα 1 δόση εβδομαδιαία για 5 εβδομάδες</a:t>
            </a:r>
            <a:endParaRPr lang="en-US" sz="2400" dirty="0" smtClean="0"/>
          </a:p>
          <a:p>
            <a:pPr>
              <a:lnSpc>
                <a:spcPct val="200000"/>
              </a:lnSpc>
            </a:pPr>
            <a:endParaRPr lang="en-US" sz="2400" dirty="0" smtClean="0"/>
          </a:p>
          <a:p>
            <a:pPr>
              <a:lnSpc>
                <a:spcPct val="200000"/>
              </a:lnSpc>
            </a:pPr>
            <a:r>
              <a:rPr lang="el-GR" sz="2400" dirty="0" smtClean="0"/>
              <a:t>Κλινική και εργαστηριακή ανταπόκριση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Προγραμματισμός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l-GR" sz="2000" b="1" dirty="0" smtClean="0"/>
              <a:t>Επανέναρξη </a:t>
            </a:r>
            <a:r>
              <a:rPr lang="en-US" sz="2000" b="1" dirty="0" smtClean="0"/>
              <a:t>IV CYC </a:t>
            </a:r>
            <a:endParaRPr lang="el-GR" sz="2000" dirty="0" smtClean="0"/>
          </a:p>
          <a:p>
            <a:pPr>
              <a:lnSpc>
                <a:spcPct val="250000"/>
              </a:lnSpc>
            </a:pPr>
            <a:r>
              <a:rPr lang="el-GR" sz="2000" dirty="0" smtClean="0"/>
              <a:t>Με τη συμπλήρωση 7 ώσεων </a:t>
            </a:r>
            <a:r>
              <a:rPr lang="en-US" sz="2000" dirty="0" smtClean="0"/>
              <a:t>CYC, </a:t>
            </a:r>
            <a:r>
              <a:rPr lang="el-GR" sz="2000" dirty="0" smtClean="0"/>
              <a:t>θεραπεία συντήρησης  :  </a:t>
            </a:r>
            <a:endParaRPr lang="en-US" sz="2000" dirty="0" smtClean="0"/>
          </a:p>
          <a:p>
            <a:pPr>
              <a:lnSpc>
                <a:spcPct val="250000"/>
              </a:lnSpc>
              <a:buNone/>
            </a:pPr>
            <a:r>
              <a:rPr lang="el-GR" sz="2000" dirty="0" smtClean="0"/>
              <a:t>       </a:t>
            </a:r>
            <a:r>
              <a:rPr lang="el-GR" sz="2000" b="1" dirty="0" smtClean="0"/>
              <a:t>(</a:t>
            </a:r>
            <a:r>
              <a:rPr lang="en-US" sz="2000" b="1" dirty="0" smtClean="0"/>
              <a:t>MMF 2gr/24h</a:t>
            </a:r>
            <a:r>
              <a:rPr lang="el-GR" sz="2000" dirty="0" smtClean="0"/>
              <a:t>)</a:t>
            </a:r>
            <a:endParaRPr lang="en-US" sz="2000" dirty="0" smtClean="0"/>
          </a:p>
          <a:p>
            <a:pPr>
              <a:lnSpc>
                <a:spcPct val="250000"/>
              </a:lnSpc>
            </a:pPr>
            <a:r>
              <a:rPr lang="el-GR" sz="2000" dirty="0" smtClean="0"/>
              <a:t>Στενή </a:t>
            </a:r>
            <a:r>
              <a:rPr lang="el-GR" sz="2000" dirty="0" err="1" smtClean="0"/>
              <a:t>κλινικοεργαστηριακή</a:t>
            </a:r>
            <a:r>
              <a:rPr lang="el-GR" sz="2000" dirty="0" smtClean="0"/>
              <a:t> παρακολούθηση για υποτροπή της λοίμωξης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n-US" sz="2800" b="1" u="sng" dirty="0" smtClean="0"/>
          </a:p>
          <a:p>
            <a:endParaRPr lang="en-US" sz="2800" b="1" u="sng" dirty="0" smtClean="0"/>
          </a:p>
          <a:p>
            <a:pPr>
              <a:buNone/>
            </a:pPr>
            <a:endParaRPr lang="el-GR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Take home messages!!!</a:t>
            </a:r>
            <a:endParaRPr lang="el-GR" sz="32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400" b="1" dirty="0" smtClean="0"/>
              <a:t>ΒΙΟΨΙΑ ΟΣΤΙΚΟΥ ΜΥΕΛΟΥ</a:t>
            </a:r>
            <a:r>
              <a:rPr lang="en-US" sz="2400" b="1" dirty="0" smtClean="0"/>
              <a:t>: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Πυρετός, </a:t>
            </a:r>
            <a:r>
              <a:rPr lang="el-GR" sz="2000" dirty="0" err="1" smtClean="0"/>
              <a:t>πανκυτταροπενία</a:t>
            </a:r>
            <a:endParaRPr lang="el-GR" sz="20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Έγκαιρη διενέργεια!!!</a:t>
            </a:r>
            <a:endParaRPr lang="el-GR" sz="28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l-GR" sz="2800" b="1" dirty="0" smtClean="0"/>
              <a:t>Λοιμώξεις και </a:t>
            </a:r>
            <a:r>
              <a:rPr lang="el-GR" sz="2800" b="1" dirty="0" err="1" smtClean="0"/>
              <a:t>ανοσοκαταστολή</a:t>
            </a:r>
            <a:r>
              <a:rPr lang="en-US" sz="2800" b="1" dirty="0" smtClean="0"/>
              <a:t>:</a:t>
            </a:r>
            <a:endParaRPr lang="el-GR" sz="2800" b="1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Υψηλή υποψία!!!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err="1" smtClean="0"/>
              <a:t>Βακτηριακές</a:t>
            </a:r>
            <a:r>
              <a:rPr lang="el-GR" sz="2000" dirty="0" smtClean="0"/>
              <a:t>, ευκαιριακές, αναζωπύρωση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b="1" dirty="0" err="1" smtClean="0">
                <a:solidFill>
                  <a:srgbClr val="C00000"/>
                </a:solidFill>
              </a:rPr>
              <a:t>Ατυπίες</a:t>
            </a:r>
            <a:r>
              <a:rPr lang="el-GR" sz="2000" b="1" dirty="0" smtClean="0">
                <a:solidFill>
                  <a:srgbClr val="C00000"/>
                </a:solidFill>
              </a:rPr>
              <a:t> στην κλινική εικόνα!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000" dirty="0" smtClean="0"/>
              <a:t>Η λεϊσμανίαση ενδημεί στη Μεσόγειο!</a:t>
            </a:r>
          </a:p>
          <a:p>
            <a:pPr>
              <a:lnSpc>
                <a:spcPct val="150000"/>
              </a:lnSpc>
            </a:pPr>
            <a:endParaRPr lang="el-G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sz="2400" b="1" dirty="0" smtClean="0">
                <a:solidFill>
                  <a:srgbClr val="C00000"/>
                </a:solidFill>
              </a:rPr>
              <a:t>Νεφρίτιδα</a:t>
            </a:r>
            <a:r>
              <a:rPr lang="en-US" sz="2400" b="1" dirty="0" smtClean="0">
                <a:solidFill>
                  <a:srgbClr val="C00000"/>
                </a:solidFill>
              </a:rPr>
              <a:t>:</a:t>
            </a:r>
            <a:endParaRPr lang="el-GR" sz="2400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l-GR" b="1" dirty="0"/>
          </a:p>
        </p:txBody>
      </p:sp>
      <p:sp>
        <p:nvSpPr>
          <p:cNvPr id="11" name="10 - Θέση περιεχομένου"/>
          <p:cNvSpPr txBox="1">
            <a:spLocks noGrp="1"/>
          </p:cNvSpPr>
          <p:nvPr>
            <p:ph sz="half" idx="2"/>
          </p:nvPr>
        </p:nvSpPr>
        <p:spPr>
          <a:xfrm>
            <a:off x="5643570" y="1071546"/>
            <a:ext cx="21602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endParaRPr lang="en-US" sz="2400" b="1" dirty="0" smtClean="0"/>
          </a:p>
          <a:p>
            <a:r>
              <a:rPr lang="el-GR" sz="1800" b="1" dirty="0" smtClean="0"/>
              <a:t>Ίζημα ούρων</a:t>
            </a:r>
            <a:r>
              <a:rPr lang="en-US" sz="1800" b="1" dirty="0" smtClean="0"/>
              <a:t>:</a:t>
            </a:r>
          </a:p>
          <a:p>
            <a:endParaRPr lang="el-GR" sz="32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0" y="1857364"/>
          <a:ext cx="4067944" cy="19488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428"/>
                <a:gridCol w="1979516"/>
              </a:tblGrid>
              <a:tr h="833241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Λεύκωμα</a:t>
                      </a:r>
                      <a:r>
                        <a:rPr lang="el-GR" sz="1800" b="1" baseline="0" dirty="0" smtClean="0"/>
                        <a:t> ούρων 24</a:t>
                      </a:r>
                      <a:r>
                        <a:rPr lang="en-US" sz="1800" b="1" baseline="0" dirty="0" smtClean="0"/>
                        <a:t>h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6</a:t>
                      </a:r>
                      <a:r>
                        <a:rPr lang="en-US" sz="1800" b="1" dirty="0" err="1" smtClean="0"/>
                        <a:t>gr</a:t>
                      </a:r>
                      <a:r>
                        <a:rPr lang="en-US" sz="1800" b="1" dirty="0" smtClean="0"/>
                        <a:t>/24h</a:t>
                      </a:r>
                      <a:endParaRPr lang="el-GR" sz="1800" b="1" dirty="0"/>
                    </a:p>
                  </a:txBody>
                  <a:tcPr/>
                </a:tc>
              </a:tr>
              <a:tr h="557781"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Cre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l-GR" sz="1800" b="1" baseline="0" dirty="0" smtClean="0"/>
                        <a:t>ορού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0,7mg/dl</a:t>
                      </a:r>
                      <a:endParaRPr lang="el-GR" sz="1800" b="0" dirty="0"/>
                    </a:p>
                  </a:txBody>
                  <a:tcPr/>
                </a:tc>
              </a:tr>
              <a:tr h="557781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Α.Π.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120/70 mmHg</a:t>
                      </a:r>
                      <a:endParaRPr lang="el-GR" sz="1800" b="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4929190" y="2214554"/>
          <a:ext cx="4007768" cy="1413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07768"/>
              </a:tblGrid>
              <a:tr h="40728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8-10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l-GR" sz="1600" b="1" baseline="0" dirty="0" err="1" smtClean="0"/>
                        <a:t>σπειραματικά</a:t>
                      </a:r>
                      <a:r>
                        <a:rPr lang="el-GR" sz="1600" b="1" baseline="0" dirty="0" smtClean="0"/>
                        <a:t> </a:t>
                      </a:r>
                      <a:r>
                        <a:rPr lang="en-US" sz="1600" b="1" baseline="0" dirty="0" smtClean="0"/>
                        <a:t>RBCs </a:t>
                      </a:r>
                      <a:r>
                        <a:rPr lang="el-GR" sz="1600" b="1" baseline="0" dirty="0" err="1" smtClean="0"/>
                        <a:t>κ.ο.π</a:t>
                      </a:r>
                      <a:r>
                        <a:rPr lang="el-GR" sz="1600" b="1" baseline="0" dirty="0" smtClean="0"/>
                        <a:t>.</a:t>
                      </a:r>
                      <a:endParaRPr lang="el-GR" sz="1600" b="1" dirty="0"/>
                    </a:p>
                  </a:txBody>
                  <a:tcPr/>
                </a:tc>
              </a:tr>
              <a:tr h="159506">
                <a:tc>
                  <a:txBody>
                    <a:bodyPr/>
                    <a:lstStyle/>
                    <a:p>
                      <a:r>
                        <a:rPr lang="el-GR" sz="1600" b="1" dirty="0" smtClean="0"/>
                        <a:t>3 λευκοκυτταρικοί κύλινδροι</a:t>
                      </a:r>
                      <a:endParaRPr lang="el-GR" sz="1600" b="1" dirty="0"/>
                    </a:p>
                  </a:txBody>
                  <a:tcPr/>
                </a:tc>
              </a:tr>
              <a:tr h="159506">
                <a:tc>
                  <a:txBody>
                    <a:bodyPr/>
                    <a:lstStyle/>
                    <a:p>
                      <a:r>
                        <a:rPr lang="el-GR" sz="1600" b="1" dirty="0" smtClean="0"/>
                        <a:t>2 μικτοί </a:t>
                      </a:r>
                      <a:r>
                        <a:rPr lang="en-US" sz="1600" b="1" dirty="0" smtClean="0"/>
                        <a:t>RBCs+ WBCs</a:t>
                      </a:r>
                      <a:endParaRPr lang="el-GR" sz="1600" b="1" dirty="0"/>
                    </a:p>
                  </a:txBody>
                  <a:tcPr/>
                </a:tc>
              </a:tr>
              <a:tr h="159506">
                <a:tc>
                  <a:txBody>
                    <a:bodyPr/>
                    <a:lstStyle/>
                    <a:p>
                      <a:r>
                        <a:rPr lang="el-GR" sz="1600" b="1" dirty="0" smtClean="0"/>
                        <a:t>Άφθονοι </a:t>
                      </a:r>
                      <a:r>
                        <a:rPr lang="el-GR" sz="1600" b="1" dirty="0" err="1" smtClean="0"/>
                        <a:t>ακυτταρικοί</a:t>
                      </a:r>
                      <a:endParaRPr lang="el-GR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- TextBox"/>
          <p:cNvSpPr txBox="1"/>
          <p:nvPr/>
        </p:nvSpPr>
        <p:spPr>
          <a:xfrm>
            <a:off x="928662" y="5286388"/>
            <a:ext cx="721523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Βιοψία νεφρού: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b="1" dirty="0" smtClean="0"/>
              <a:t>Διάχυτη </a:t>
            </a:r>
            <a:r>
              <a:rPr lang="el-GR" b="1" dirty="0" err="1" smtClean="0"/>
              <a:t>υπερπλαστική</a:t>
            </a:r>
            <a:r>
              <a:rPr lang="el-GR" b="1" dirty="0" smtClean="0"/>
              <a:t> νεφρίτιδα τάξης </a:t>
            </a:r>
            <a:r>
              <a:rPr lang="en-US" b="1" dirty="0" smtClean="0"/>
              <a:t>IV </a:t>
            </a:r>
            <a:r>
              <a:rPr lang="el-GR" b="1" dirty="0" smtClean="0"/>
              <a:t>κατά </a:t>
            </a:r>
            <a:r>
              <a:rPr lang="en-US" b="1" dirty="0" smtClean="0"/>
              <a:t>ISN/RPS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1928802"/>
            <a:ext cx="7715304" cy="192882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l-GR" sz="2400" b="1" dirty="0" smtClean="0"/>
          </a:p>
          <a:p>
            <a:pPr algn="ctr">
              <a:buNone/>
            </a:pPr>
            <a:r>
              <a:rPr lang="el-GR" sz="3100" b="1" dirty="0" smtClean="0">
                <a:solidFill>
                  <a:srgbClr val="C00000"/>
                </a:solidFill>
              </a:rPr>
              <a:t>Τελική διάγνωση</a:t>
            </a:r>
            <a:r>
              <a:rPr lang="en-US" sz="3100" b="1" dirty="0" smtClean="0">
                <a:solidFill>
                  <a:srgbClr val="C00000"/>
                </a:solidFill>
              </a:rPr>
              <a:t>:</a:t>
            </a:r>
            <a:endParaRPr lang="el-GR" sz="31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l-GR" sz="3100" b="1" dirty="0" smtClean="0"/>
              <a:t>Συστηματικός </a:t>
            </a:r>
            <a:r>
              <a:rPr lang="el-GR" sz="3100" b="1" dirty="0" err="1" smtClean="0"/>
              <a:t>ερυθηματώδης</a:t>
            </a:r>
            <a:r>
              <a:rPr lang="el-GR" sz="3100" b="1" dirty="0" smtClean="0"/>
              <a:t> λύκος με νεφρίτιδα τάξης </a:t>
            </a:r>
            <a:r>
              <a:rPr lang="en-US" sz="3100" b="1" dirty="0" smtClean="0"/>
              <a:t>IV( </a:t>
            </a:r>
            <a:r>
              <a:rPr lang="el-GR" sz="3100" b="1" dirty="0" smtClean="0"/>
              <a:t>διάχυτη </a:t>
            </a:r>
            <a:r>
              <a:rPr lang="el-GR" sz="3100" b="1" dirty="0" err="1" smtClean="0"/>
              <a:t>υπερπλαστική</a:t>
            </a:r>
            <a:r>
              <a:rPr lang="el-GR" sz="3100" b="1" dirty="0" smtClean="0"/>
              <a:t>) </a:t>
            </a:r>
            <a:endParaRPr lang="en-US" sz="3100" b="1" dirty="0" smtClean="0"/>
          </a:p>
          <a:p>
            <a:pPr algn="ctr">
              <a:buNone/>
            </a:pPr>
            <a:endParaRPr lang="el-GR" sz="2800" dirty="0" smtClean="0"/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Θεραπεία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0" dirty="0" smtClean="0">
                <a:solidFill>
                  <a:srgbClr val="C00000"/>
                </a:solidFill>
              </a:rPr>
              <a:t> Επαγωγής ύφεσης:</a:t>
            </a:r>
            <a:endParaRPr lang="el-GR" b="0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lang="en-US" sz="2000" b="1" dirty="0" smtClean="0"/>
              <a:t>IV </a:t>
            </a:r>
            <a:r>
              <a:rPr lang="en-US" sz="2000" b="1" dirty="0" err="1" smtClean="0"/>
              <a:t>Cyclophosphamide</a:t>
            </a:r>
            <a:endParaRPr lang="el-GR" sz="2000" b="1" dirty="0" smtClean="0"/>
          </a:p>
          <a:p>
            <a:pPr>
              <a:lnSpc>
                <a:spcPct val="250000"/>
              </a:lnSpc>
            </a:pPr>
            <a:r>
              <a:rPr lang="en-US" sz="2000" b="1" dirty="0" smtClean="0"/>
              <a:t>IV +PO </a:t>
            </a:r>
            <a:r>
              <a:rPr lang="en-US" sz="2000" b="1" dirty="0" err="1" smtClean="0"/>
              <a:t>Methylprednisolone</a:t>
            </a:r>
            <a:r>
              <a:rPr lang="el-GR" sz="2000" b="1" dirty="0" smtClean="0"/>
              <a:t> </a:t>
            </a:r>
          </a:p>
          <a:p>
            <a:pPr>
              <a:lnSpc>
                <a:spcPct val="150000"/>
              </a:lnSpc>
            </a:pPr>
            <a:endParaRPr lang="el-GR" sz="3000" dirty="0" smtClean="0"/>
          </a:p>
          <a:p>
            <a:pPr lvl="1">
              <a:lnSpc>
                <a:spcPct val="150000"/>
              </a:lnSpc>
              <a:buNone/>
            </a:pPr>
            <a:r>
              <a:rPr lang="en-US" sz="2400" dirty="0" smtClean="0"/>
              <a:t> 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b="0" dirty="0" smtClean="0">
                <a:solidFill>
                  <a:srgbClr val="C00000"/>
                </a:solidFill>
              </a:rPr>
              <a:t>           Συντήρησης:</a:t>
            </a:r>
            <a:endParaRPr lang="el-GR" b="0" dirty="0">
              <a:solidFill>
                <a:srgbClr val="C00000"/>
              </a:solidFill>
            </a:endParaRPr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1">
              <a:lnSpc>
                <a:spcPct val="250000"/>
              </a:lnSpc>
              <a:buFont typeface="Arial" pitchFamily="34" charset="0"/>
              <a:buChar char="•"/>
            </a:pPr>
            <a:r>
              <a:rPr lang="en-US" b="1" dirty="0" err="1" smtClean="0"/>
              <a:t>Mycophenolate</a:t>
            </a:r>
            <a:r>
              <a:rPr lang="en-US" b="1" dirty="0" smtClean="0"/>
              <a:t> </a:t>
            </a:r>
            <a:r>
              <a:rPr lang="en-US" b="1" dirty="0" err="1" smtClean="0"/>
              <a:t>mofetil</a:t>
            </a:r>
            <a:r>
              <a:rPr lang="en-US" b="1" dirty="0" smtClean="0"/>
              <a:t> (2gr/24h).</a:t>
            </a:r>
            <a:r>
              <a:rPr lang="el-GR" b="1" dirty="0" smtClean="0"/>
              <a:t> </a:t>
            </a:r>
            <a:endParaRPr lang="el-GR" sz="1800" dirty="0" smtClean="0"/>
          </a:p>
          <a:p>
            <a:pPr lvl="1">
              <a:lnSpc>
                <a:spcPct val="250000"/>
              </a:lnSpc>
              <a:buFont typeface="Arial" pitchFamily="34" charset="0"/>
              <a:buChar char="•"/>
            </a:pPr>
            <a:r>
              <a:rPr lang="en-US" b="1" dirty="0" smtClean="0"/>
              <a:t>PO GCs</a:t>
            </a:r>
            <a:endParaRPr lang="el-GR" b="1" dirty="0" smtClean="0"/>
          </a:p>
          <a:p>
            <a:pPr lvl="1">
              <a:lnSpc>
                <a:spcPct val="250000"/>
              </a:lnSpc>
              <a:buFont typeface="Arial" pitchFamily="34" charset="0"/>
              <a:buChar char="•"/>
            </a:pPr>
            <a:r>
              <a:rPr lang="en-US" b="1" dirty="0" smtClean="0"/>
              <a:t> HCQ</a:t>
            </a:r>
            <a:endParaRPr lang="en-US" sz="2400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88640"/>
            <a:ext cx="8229600" cy="590465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l-GR" sz="2800" b="1" dirty="0" smtClean="0"/>
              <a:t>2009</a:t>
            </a:r>
            <a:r>
              <a:rPr lang="en-US" sz="2800" b="1" dirty="0" smtClean="0"/>
              <a:t>:</a:t>
            </a:r>
            <a:r>
              <a:rPr lang="el-GR" sz="2800" b="1" dirty="0" smtClean="0"/>
              <a:t> </a:t>
            </a:r>
            <a:r>
              <a:rPr lang="en-US" sz="2800" b="1" dirty="0" smtClean="0"/>
              <a:t> </a:t>
            </a:r>
            <a:r>
              <a:rPr lang="el-GR" sz="2800" b="1" dirty="0" smtClean="0"/>
              <a:t>Ύφεση</a:t>
            </a:r>
            <a:endParaRPr lang="en-US" sz="2800" b="1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Ελεύθερος συμπτωμάτων</a:t>
            </a:r>
            <a:endParaRPr lang="en-US" sz="24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el-GR" sz="2400" dirty="0" smtClean="0"/>
              <a:t>Κλινική εξέταση </a:t>
            </a:r>
            <a:r>
              <a:rPr lang="en-US" sz="2400" dirty="0" smtClean="0"/>
              <a:t> </a:t>
            </a:r>
            <a:r>
              <a:rPr lang="el-GR" sz="2400" dirty="0" smtClean="0"/>
              <a:t>κ</a:t>
            </a:r>
            <a:r>
              <a:rPr lang="en-US" sz="2400" dirty="0" smtClean="0"/>
              <a:t>.</a:t>
            </a:r>
            <a:r>
              <a:rPr lang="el-GR" sz="2400" dirty="0" smtClean="0"/>
              <a:t>φ</a:t>
            </a:r>
            <a:r>
              <a:rPr lang="en-US" sz="2400" dirty="0" smtClean="0"/>
              <a:t>.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endParaRPr lang="en-US" sz="24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endParaRPr lang="en-US" sz="2400" dirty="0" smtClean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endParaRPr lang="en-US" sz="2400" dirty="0" smtClean="0"/>
          </a:p>
          <a:p>
            <a:pPr lvl="1">
              <a:lnSpc>
                <a:spcPct val="150000"/>
              </a:lnSpc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en-US" sz="2800" b="1" dirty="0" smtClean="0"/>
          </a:p>
          <a:p>
            <a:pPr>
              <a:buFont typeface="Wingdings" pitchFamily="2" charset="2"/>
              <a:buChar char="Ø"/>
            </a:pPr>
            <a:endParaRPr lang="en-US" sz="2800" b="1" dirty="0" smtClean="0"/>
          </a:p>
          <a:p>
            <a:pPr>
              <a:buFont typeface="Wingdings" pitchFamily="2" charset="2"/>
              <a:buChar char="Ø"/>
            </a:pPr>
            <a:endParaRPr lang="en-US" sz="2800" b="1" dirty="0" smtClean="0"/>
          </a:p>
          <a:p>
            <a:pPr marL="342900" lvl="1" indent="-342900">
              <a:buFont typeface="Wingdings" pitchFamily="2" charset="2"/>
              <a:buChar char="Ø"/>
            </a:pPr>
            <a:r>
              <a:rPr lang="en-US" sz="2800" b="1" dirty="0" smtClean="0"/>
              <a:t>2010:</a:t>
            </a:r>
            <a:r>
              <a:rPr lang="el-GR" sz="2800" b="1" dirty="0" smtClean="0"/>
              <a:t> </a:t>
            </a:r>
            <a:r>
              <a:rPr lang="el-GR" dirty="0" smtClean="0"/>
              <a:t>Αυτόβουλη διακοπή όλων των φαρμάκων. Έκτοτε  χωρίς </a:t>
            </a:r>
            <a:r>
              <a:rPr lang="en-US" dirty="0" smtClean="0"/>
              <a:t>follow up.</a:t>
            </a:r>
            <a:endParaRPr lang="el-GR" b="1" u="sng" dirty="0" smtClean="0"/>
          </a:p>
          <a:p>
            <a:pPr>
              <a:buNone/>
            </a:pPr>
            <a:endParaRPr lang="el-GR" sz="2800" b="1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611560" y="2132856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Hb</a:t>
                      </a:r>
                      <a:r>
                        <a:rPr lang="en-US" sz="1800" b="1" dirty="0" smtClean="0"/>
                        <a:t>/Ht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10,9/34,6</a:t>
                      </a:r>
                      <a:endParaRPr lang="el-GR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ΤΚΕ/</a:t>
                      </a:r>
                      <a:r>
                        <a:rPr lang="en-US" sz="1800" b="1" dirty="0" smtClean="0"/>
                        <a:t>CRP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10/&lt;0,32</a:t>
                      </a:r>
                      <a:endParaRPr lang="el-GR" sz="18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Λεύκωμα ούρων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&lt;400 </a:t>
                      </a:r>
                      <a:r>
                        <a:rPr lang="en-US" sz="1800" b="1" dirty="0" smtClean="0"/>
                        <a:t>mg/24h</a:t>
                      </a:r>
                      <a:endParaRPr lang="el-GR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1800" b="1" dirty="0" smtClean="0"/>
                        <a:t>Ίζημα ούρων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 smtClean="0"/>
                        <a:t>Ανενεργό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 err="1" smtClean="0"/>
                        <a:t>Cre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l-GR" sz="1800" b="1" baseline="0" dirty="0" smtClean="0"/>
                        <a:t>ορού</a:t>
                      </a:r>
                      <a:endParaRPr lang="el-G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0,7</a:t>
                      </a:r>
                      <a:r>
                        <a:rPr lang="el-GR" sz="1800" b="1" dirty="0" smtClean="0"/>
                        <a:t> </a:t>
                      </a:r>
                      <a:r>
                        <a:rPr lang="en-US" sz="1800" b="1" dirty="0" smtClean="0"/>
                        <a:t>mg/dl</a:t>
                      </a:r>
                      <a:endParaRPr lang="el-GR" sz="1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3</a:t>
            </a:r>
            <a:r>
              <a:rPr lang="el-GR" sz="2400" b="1" dirty="0" smtClean="0"/>
              <a:t> χρόνια μετά</a:t>
            </a:r>
            <a:r>
              <a:rPr lang="en-US" sz="2400" b="1" dirty="0" smtClean="0"/>
              <a:t>:</a:t>
            </a:r>
            <a:endParaRPr lang="el-GR" sz="2400" b="1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C00000"/>
                </a:solidFill>
              </a:rPr>
              <a:t>Υποτροπή νεφρίτιδας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1800" dirty="0" err="1" smtClean="0"/>
              <a:t>Cre</a:t>
            </a:r>
            <a:r>
              <a:rPr lang="el-GR" sz="1800" b="1" dirty="0" smtClean="0"/>
              <a:t>:1,6 </a:t>
            </a:r>
            <a:r>
              <a:rPr lang="en-US" sz="1800" b="1" dirty="0" smtClean="0"/>
              <a:t>mg/dl</a:t>
            </a:r>
            <a:endParaRPr lang="el-GR" sz="1800" b="1" dirty="0" smtClean="0"/>
          </a:p>
          <a:p>
            <a:pPr>
              <a:lnSpc>
                <a:spcPct val="200000"/>
              </a:lnSpc>
            </a:pPr>
            <a:r>
              <a:rPr lang="en-US" sz="1800" dirty="0" smtClean="0"/>
              <a:t>GFR: 64ml/min</a:t>
            </a:r>
          </a:p>
          <a:p>
            <a:pPr>
              <a:lnSpc>
                <a:spcPct val="200000"/>
              </a:lnSpc>
            </a:pPr>
            <a:r>
              <a:rPr lang="el-GR" sz="1800" dirty="0" err="1" smtClean="0"/>
              <a:t>Λέυκωμα</a:t>
            </a:r>
            <a:r>
              <a:rPr lang="el-GR" sz="1800" dirty="0" smtClean="0"/>
              <a:t> ούρων 24</a:t>
            </a:r>
            <a:r>
              <a:rPr lang="en-US" sz="1800" dirty="0" smtClean="0"/>
              <a:t>h: </a:t>
            </a:r>
            <a:r>
              <a:rPr lang="en-US" sz="1800" b="1" dirty="0" smtClean="0"/>
              <a:t>1550mg</a:t>
            </a:r>
          </a:p>
          <a:p>
            <a:pPr>
              <a:lnSpc>
                <a:spcPct val="200000"/>
              </a:lnSpc>
            </a:pPr>
            <a:r>
              <a:rPr lang="el-GR" sz="1800" b="1" dirty="0" smtClean="0"/>
              <a:t>Ενεργό ίζημα ούρων </a:t>
            </a:r>
            <a:endParaRPr lang="el-GR" sz="1800" b="1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err="1" smtClean="0">
                <a:solidFill>
                  <a:srgbClr val="C00000"/>
                </a:solidFill>
              </a:rPr>
              <a:t>Εξωνεφρική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err="1" smtClean="0">
                <a:solidFill>
                  <a:srgbClr val="C00000"/>
                </a:solidFill>
              </a:rPr>
              <a:t>ενεργότητα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l-GR" sz="1600" dirty="0" smtClean="0"/>
              <a:t>Πυρετός ως 38</a:t>
            </a:r>
            <a:r>
              <a:rPr lang="el-GR" sz="1600" baseline="30000" dirty="0" smtClean="0"/>
              <a:t>ο</a:t>
            </a:r>
            <a:r>
              <a:rPr lang="en-US" sz="1600" dirty="0" smtClean="0"/>
              <a:t>C, </a:t>
            </a:r>
            <a:r>
              <a:rPr lang="el-GR" sz="1600" dirty="0" smtClean="0"/>
              <a:t>εύκολη κόπωση</a:t>
            </a:r>
          </a:p>
          <a:p>
            <a:pPr>
              <a:lnSpc>
                <a:spcPct val="200000"/>
              </a:lnSpc>
            </a:pPr>
            <a:r>
              <a:rPr lang="el-GR" sz="1600" dirty="0" smtClean="0"/>
              <a:t>Αρθρίτιδα </a:t>
            </a:r>
          </a:p>
          <a:p>
            <a:pPr>
              <a:lnSpc>
                <a:spcPct val="200000"/>
              </a:lnSpc>
            </a:pPr>
            <a:r>
              <a:rPr lang="el-GR" sz="1600" dirty="0" smtClean="0"/>
              <a:t>Ερύθημα παρειών</a:t>
            </a:r>
          </a:p>
          <a:p>
            <a:pPr>
              <a:lnSpc>
                <a:spcPct val="200000"/>
              </a:lnSpc>
            </a:pPr>
            <a:r>
              <a:rPr lang="el-GR" sz="1600" dirty="0" smtClean="0"/>
              <a:t>Αφθώδεις βλάβες στοματικής κοιλότητας</a:t>
            </a:r>
          </a:p>
        </p:txBody>
      </p:sp>
      <p:sp>
        <p:nvSpPr>
          <p:cNvPr id="7" name="6 - TextBox"/>
          <p:cNvSpPr txBox="1"/>
          <p:nvPr/>
        </p:nvSpPr>
        <p:spPr>
          <a:xfrm>
            <a:off x="611560" y="5229200"/>
            <a:ext cx="8064896" cy="116955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2000" b="1" dirty="0" smtClean="0"/>
              <a:t>Επανάληψη βιοψίας νεφρού: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l-GR" sz="2000" b="1" dirty="0" smtClean="0">
                <a:solidFill>
                  <a:srgbClr val="FF0000"/>
                </a:solidFill>
              </a:rPr>
              <a:t>Εστιακή τμηματική </a:t>
            </a:r>
            <a:r>
              <a:rPr lang="el-GR" sz="2000" b="1" dirty="0" err="1" smtClean="0">
                <a:solidFill>
                  <a:srgbClr val="FF0000"/>
                </a:solidFill>
              </a:rPr>
              <a:t>υπερπλαστική</a:t>
            </a:r>
            <a:r>
              <a:rPr lang="el-GR" sz="2000" b="1" dirty="0" smtClean="0">
                <a:solidFill>
                  <a:srgbClr val="FF0000"/>
                </a:solidFill>
              </a:rPr>
              <a:t> </a:t>
            </a:r>
            <a:r>
              <a:rPr lang="el-GR" sz="2000" b="1" dirty="0" err="1" smtClean="0">
                <a:solidFill>
                  <a:srgbClr val="FF0000"/>
                </a:solidFill>
              </a:rPr>
              <a:t>σπειραματονεφρίτιδα</a:t>
            </a:r>
            <a:r>
              <a:rPr lang="el-GR" sz="2000" b="1" dirty="0" smtClean="0">
                <a:solidFill>
                  <a:srgbClr val="FF0000"/>
                </a:solidFill>
              </a:rPr>
              <a:t>, </a:t>
            </a:r>
            <a:r>
              <a:rPr lang="en-US" sz="2000" b="1" dirty="0" smtClean="0">
                <a:solidFill>
                  <a:srgbClr val="FF0000"/>
                </a:solidFill>
              </a:rPr>
              <a:t>class III </a:t>
            </a:r>
            <a:r>
              <a:rPr lang="el-GR" sz="2000" b="1" dirty="0" smtClean="0">
                <a:solidFill>
                  <a:srgbClr val="FF0000"/>
                </a:solidFill>
              </a:rPr>
              <a:t>(</a:t>
            </a:r>
            <a:r>
              <a:rPr lang="en-US" sz="2000" b="1" dirty="0" smtClean="0">
                <a:solidFill>
                  <a:srgbClr val="FF0000"/>
                </a:solidFill>
              </a:rPr>
              <a:t>ISN/RPS</a:t>
            </a:r>
            <a:r>
              <a:rPr lang="el-GR" sz="2000" b="1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C00000"/>
                </a:solidFill>
              </a:rPr>
              <a:t>Θεραπεία επαγωγής ύφεσης</a:t>
            </a:r>
            <a:endParaRPr lang="el-GR" sz="2800" b="1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sz="2000" b="1" dirty="0" smtClean="0"/>
              <a:t> IV CYCLOPHOSPHAMIDE</a:t>
            </a:r>
            <a:endParaRPr lang="el-GR" sz="2000" b="1" dirty="0" smtClean="0"/>
          </a:p>
          <a:p>
            <a:pPr lvl="1">
              <a:lnSpc>
                <a:spcPct val="200000"/>
              </a:lnSpc>
            </a:pPr>
            <a:r>
              <a:rPr lang="en-US" sz="1800" dirty="0" smtClean="0"/>
              <a:t>IV CYC</a:t>
            </a:r>
            <a:r>
              <a:rPr lang="el-GR" sz="1800" dirty="0" smtClean="0"/>
              <a:t> &gt; </a:t>
            </a:r>
            <a:r>
              <a:rPr lang="en-US" sz="1800" dirty="0" smtClean="0"/>
              <a:t>MMF </a:t>
            </a:r>
            <a:r>
              <a:rPr lang="el-GR" sz="1800" dirty="0" smtClean="0"/>
              <a:t>λόγω καθυστέρησης στη διαθεσιμότητα του </a:t>
            </a:r>
            <a:r>
              <a:rPr lang="en-US" sz="1800" dirty="0" smtClean="0"/>
              <a:t>MMF (</a:t>
            </a:r>
            <a:r>
              <a:rPr lang="el-GR" sz="1800" dirty="0" smtClean="0"/>
              <a:t>ανάγκη έγκρισης από ΕΟΦ).</a:t>
            </a:r>
          </a:p>
          <a:p>
            <a:pPr>
              <a:lnSpc>
                <a:spcPct val="200000"/>
              </a:lnSpc>
            </a:pPr>
            <a:r>
              <a:rPr lang="el-GR" sz="2000" b="1" dirty="0" smtClean="0"/>
              <a:t>3 </a:t>
            </a:r>
            <a:r>
              <a:rPr lang="en-US" sz="2000" b="1" dirty="0" smtClean="0"/>
              <a:t>IV </a:t>
            </a:r>
            <a:r>
              <a:rPr lang="en-US" sz="2000" b="1" dirty="0" err="1" smtClean="0"/>
              <a:t>Methylprednisolone</a:t>
            </a:r>
            <a:r>
              <a:rPr lang="en-US" sz="2000" b="1" dirty="0" smtClean="0"/>
              <a:t> pulses (1gr/day), </a:t>
            </a:r>
            <a:r>
              <a:rPr lang="el-GR" sz="2000" dirty="0" smtClean="0"/>
              <a:t>αναμένοντας τη βιοψία</a:t>
            </a:r>
            <a:r>
              <a:rPr lang="en-US" sz="2000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/>
              <a:t>PO GCs</a:t>
            </a:r>
          </a:p>
          <a:p>
            <a:pPr>
              <a:lnSpc>
                <a:spcPct val="200000"/>
              </a:lnSpc>
            </a:pPr>
            <a:r>
              <a:rPr lang="en-US" sz="2000" b="1" dirty="0" smtClean="0"/>
              <a:t>HCQ 400mg</a:t>
            </a:r>
            <a:endParaRPr lang="el-GR" sz="2000" b="1" dirty="0" smtClean="0"/>
          </a:p>
          <a:p>
            <a:pPr>
              <a:lnSpc>
                <a:spcPct val="200000"/>
              </a:lnSpc>
            </a:pPr>
            <a:r>
              <a:rPr lang="en-US" sz="2000" b="1" dirty="0" err="1" smtClean="0"/>
              <a:t>ACEi</a:t>
            </a:r>
            <a:r>
              <a:rPr lang="el-GR" sz="2000" b="1" dirty="0" smtClean="0"/>
              <a:t> 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perindopril</a:t>
            </a:r>
            <a:r>
              <a:rPr lang="en-US" sz="2000" b="1" dirty="0" smtClean="0"/>
              <a:t>)/Ca blocker (</a:t>
            </a:r>
            <a:r>
              <a:rPr lang="en-US" sz="2000" b="1" dirty="0" err="1" smtClean="0"/>
              <a:t>amlodipine</a:t>
            </a:r>
            <a:r>
              <a:rPr lang="en-US" sz="2000" b="1" dirty="0" smtClean="0"/>
              <a:t>)</a:t>
            </a:r>
          </a:p>
          <a:p>
            <a:pPr>
              <a:lnSpc>
                <a:spcPct val="200000"/>
              </a:lnSpc>
            </a:pPr>
            <a:endParaRPr lang="en-US" sz="2400" b="1" dirty="0" smtClean="0"/>
          </a:p>
          <a:p>
            <a:endParaRPr lang="en-US" sz="2800" dirty="0" smtClean="0"/>
          </a:p>
          <a:p>
            <a:pPr>
              <a:buNone/>
            </a:pP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2366</TotalTime>
  <Words>1006</Words>
  <Application>Microsoft Office PowerPoint</Application>
  <PresentationFormat>Προβολή στην οθόνη (4:3)</PresentationFormat>
  <Paragraphs>319</Paragraphs>
  <Slides>38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39" baseType="lpstr">
      <vt:lpstr>Θέμα του Office</vt:lpstr>
      <vt:lpstr>Παρουσίαση περίπτωσης  </vt:lpstr>
      <vt:lpstr>Δ.Ν, άνδρας, 23 ετών</vt:lpstr>
      <vt:lpstr>Εργαστηριακός έλεγχος:</vt:lpstr>
      <vt:lpstr>Νεφρίτιδα:</vt:lpstr>
      <vt:lpstr>Διαφάνεια 5</vt:lpstr>
      <vt:lpstr>Θεραπεία</vt:lpstr>
      <vt:lpstr>Διαφάνεια 7</vt:lpstr>
      <vt:lpstr>3 χρόνια μετά:</vt:lpstr>
      <vt:lpstr>Θεραπεία επαγωγής ύφεσης</vt:lpstr>
      <vt:lpstr>1 μήνα μετά τη 2η δόση CYC:</vt:lpstr>
      <vt:lpstr>Labs:</vt:lpstr>
      <vt:lpstr>Διαφάνεια 12</vt:lpstr>
      <vt:lpstr>Διαφάνεια 13</vt:lpstr>
      <vt:lpstr>Διαφάνεια 14</vt:lpstr>
      <vt:lpstr>Διερεύνηση αναιμίας σε ασθενή με ΣΕΛ.</vt:lpstr>
      <vt:lpstr>Οξεία απώλεια: </vt:lpstr>
      <vt:lpstr>Διαφάνεια 17</vt:lpstr>
      <vt:lpstr>Διερεύνηση αναιμίας σε ασθενή με ΣΕΛ.</vt:lpstr>
      <vt:lpstr>Διερεύνηση αναιμίας σε ασθενή με ΣΕΛ.</vt:lpstr>
      <vt:lpstr>Έκβαση:</vt:lpstr>
      <vt:lpstr>1 εβδομάδα αργότερα:</vt:lpstr>
      <vt:lpstr>Labs:</vt:lpstr>
      <vt:lpstr>Ενεργά προβλήματα: </vt:lpstr>
      <vt:lpstr>Διαφορική διάγνωση:</vt:lpstr>
      <vt:lpstr>Τοξικότητα από Κυκλοφωσφαμίδη</vt:lpstr>
      <vt:lpstr>Λοιμώξεις</vt:lpstr>
      <vt:lpstr>Αιματολογικά νοσήματα:</vt:lpstr>
      <vt:lpstr> Πανκυτταροπενία οφειλόμενη στο ΣΕΛ</vt:lpstr>
      <vt:lpstr>Διαγνωστική προσέγγιση</vt:lpstr>
      <vt:lpstr>Τελική διάγνωση:</vt:lpstr>
      <vt:lpstr>Σπλαγχνική λεϊσμανίαση</vt:lpstr>
      <vt:lpstr>Σπλαγχνική λεϊσμανίαση</vt:lpstr>
      <vt:lpstr>Σπλαγχνική λεϊσμανίαση σε ανοσοκατεσταλμένο ασθενή</vt:lpstr>
      <vt:lpstr>Διάγνωση</vt:lpstr>
      <vt:lpstr>Λεϊσμανίαση στην Ελλάδα</vt:lpstr>
      <vt:lpstr>Θεραπευτική προσέγγιση:</vt:lpstr>
      <vt:lpstr>Προγραμματισμός</vt:lpstr>
      <vt:lpstr>Take home messages!!!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Ioannis</cp:lastModifiedBy>
  <cp:revision>396</cp:revision>
  <dcterms:created xsi:type="dcterms:W3CDTF">2014-07-21T18:34:12Z</dcterms:created>
  <dcterms:modified xsi:type="dcterms:W3CDTF">2016-09-28T17:27:33Z</dcterms:modified>
</cp:coreProperties>
</file>