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8" r:id="rId3"/>
    <p:sldId id="259" r:id="rId4"/>
    <p:sldId id="258" r:id="rId5"/>
    <p:sldId id="260" r:id="rId6"/>
    <p:sldId id="263" r:id="rId7"/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05" r:id="rId18"/>
    <p:sldId id="299" r:id="rId19"/>
    <p:sldId id="300" r:id="rId20"/>
    <p:sldId id="301" r:id="rId21"/>
    <p:sldId id="294" r:id="rId22"/>
    <p:sldId id="306" r:id="rId23"/>
    <p:sldId id="304" r:id="rId24"/>
    <p:sldId id="303" r:id="rId25"/>
    <p:sldId id="298" r:id="rId26"/>
    <p:sldId id="283" r:id="rId27"/>
    <p:sldId id="284" r:id="rId28"/>
    <p:sldId id="285" r:id="rId29"/>
    <p:sldId id="286" r:id="rId30"/>
    <p:sldId id="274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8" r:id="rId39"/>
    <p:sldId id="295" r:id="rId40"/>
    <p:sldId id="296" r:id="rId41"/>
    <p:sldId id="307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52" autoAdjust="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7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06C99-2F46-44A9-97DC-CBC69F7F424A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98CF0-6AA6-4D7A-98FE-945C3039181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 the role of T cells, B cells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humoral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responses have been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showed in patients with GCA and PMR . The demonstration of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 complexes in the serum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some patients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GCA and immunoglobulin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deposits found along the internal elastic lamina of involved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vessels in a minority of cases support a role of B cells in GCA [90]. A decreased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numbers of circulating B cells is present in the peripheral blood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newly diagnosed patients with GCA or PMR [89]. B cell numbers recover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rapidly in treated patients with GCA and PMR in remission and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 cell numbers are inversely correlated with ESR, C-reactive protein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levels, and serum BAFF levels [89]. Although the role of B cells has been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explicitly neglected by some investigators [10,86,91,92] their presence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GCA arterial lesions has been previously and repeatedly recognized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other investigators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4/7</a:t>
            </a:r>
            <a:r>
              <a:rPr lang="en-US" b="1" baseline="0" dirty="0" smtClean="0"/>
              <a:t> persistent activity &amp; radiographic progression. </a:t>
            </a:r>
            <a:r>
              <a:rPr lang="el-GR" b="1" baseline="0" dirty="0" smtClean="0"/>
              <a:t>Σε αυτούς το </a:t>
            </a:r>
            <a:r>
              <a:rPr lang="en-US" b="1" baseline="0" dirty="0" err="1" smtClean="0"/>
              <a:t>rtx</a:t>
            </a:r>
            <a:r>
              <a:rPr lang="en-US" b="1" baseline="0" dirty="0" smtClean="0"/>
              <a:t> </a:t>
            </a:r>
            <a:r>
              <a:rPr lang="el-GR" b="1" baseline="0" dirty="0" smtClean="0"/>
              <a:t>1</a:t>
            </a:r>
            <a:r>
              <a:rPr lang="el-GR" b="1" baseline="30000" dirty="0" smtClean="0"/>
              <a:t>η</a:t>
            </a:r>
            <a:r>
              <a:rPr lang="el-GR" b="1" baseline="0" dirty="0" smtClean="0"/>
              <a:t> επιλογή ή </a:t>
            </a:r>
            <a:r>
              <a:rPr lang="en-US" b="1" baseline="0" dirty="0" smtClean="0"/>
              <a:t>naïve</a:t>
            </a:r>
            <a:r>
              <a:rPr lang="el-GR" b="1" baseline="0" dirty="0" smtClean="0"/>
              <a:t>, εκτός από έναν που πήρε </a:t>
            </a:r>
            <a:r>
              <a:rPr lang="en-US" b="1" baseline="0" dirty="0" smtClean="0"/>
              <a:t> TCZ, INF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IL1-</a:t>
            </a:r>
            <a:r>
              <a:rPr lang="el-GR" b="1" dirty="0" smtClean="0"/>
              <a:t>β</a:t>
            </a:r>
            <a:r>
              <a:rPr lang="en-US" b="1" dirty="0" smtClean="0"/>
              <a:t> circulating levels are increased in patients with GCA  and</a:t>
            </a:r>
            <a:r>
              <a:rPr lang="el-GR" b="1" baseline="0" dirty="0" smtClean="0"/>
              <a:t> </a:t>
            </a:r>
            <a:r>
              <a:rPr lang="en-US" b="1" dirty="0" smtClean="0"/>
              <a:t>its transcript level is higher in TABs from GC refractory GCA showing strong systemic inflammatory response</a:t>
            </a:r>
            <a:r>
              <a:rPr lang="el-GR" b="1" dirty="0" smtClean="0"/>
              <a:t>.</a:t>
            </a:r>
            <a:endParaRPr lang="en-US" b="1" dirty="0" smtClean="0"/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Janus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kinase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(JAK) inhibitors can suppress a range</a:t>
            </a:r>
            <a:r>
              <a:rPr lang="el-G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inflammatory cytokines and proteins. Using human arteries engrafted in a GCA mouse model,</a:t>
            </a:r>
            <a:r>
              <a:rPr lang="el-G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tofacitinib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JAK 1/3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inhibitor,was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found to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cells, macrophages and cytokines including IFN- g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Θα υπάρχει αντίθετη</a:t>
            </a:r>
            <a:r>
              <a:rPr lang="el-GR" b="1" baseline="0" dirty="0" smtClean="0"/>
              <a:t> σύσταση στα </a:t>
            </a:r>
            <a:r>
              <a:rPr lang="en-US" b="1" baseline="0" dirty="0" smtClean="0"/>
              <a:t>2018 recommendations!!!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cytometry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analysis of CD4 T cells.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TNFa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cells did not differ in total CD4 &amp; in Th17 subset.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Macrophages and giant cells are not involved in the first steps of GCA pathogenesis, as they are recruited following CD4 cell infiltration.</a:t>
            </a:r>
          </a:p>
          <a:p>
            <a:r>
              <a:rPr lang="el-GR" b="1" i="1" dirty="0" smtClean="0">
                <a:solidFill>
                  <a:srgbClr val="FF0000"/>
                </a:solidFill>
              </a:rPr>
              <a:t>1 </a:t>
            </a:r>
            <a:r>
              <a:rPr lang="en-US" b="1" i="1" dirty="0" smtClean="0">
                <a:solidFill>
                  <a:srgbClr val="FF0000"/>
                </a:solidFill>
              </a:rPr>
              <a:t>open</a:t>
            </a:r>
            <a:r>
              <a:rPr lang="en-US" b="1" i="1" baseline="0" dirty="0" smtClean="0">
                <a:solidFill>
                  <a:srgbClr val="FF0000"/>
                </a:solidFill>
              </a:rPr>
              <a:t> pilot study and case reports have reported TNF-I efficacy in reducing GCs in longstanding and relapsing TA ( including </a:t>
            </a:r>
            <a:r>
              <a:rPr lang="en-US" b="1" i="1" baseline="0" dirty="0" err="1" smtClean="0">
                <a:solidFill>
                  <a:srgbClr val="FF0000"/>
                </a:solidFill>
              </a:rPr>
              <a:t>Patra</a:t>
            </a:r>
            <a:r>
              <a:rPr lang="en-US" b="1" i="1" baseline="0" dirty="0" smtClean="0">
                <a:solidFill>
                  <a:srgbClr val="FF0000"/>
                </a:solidFill>
              </a:rPr>
              <a:t>)</a:t>
            </a:r>
            <a:endParaRPr lang="el-GR" b="1" i="1" dirty="0">
              <a:solidFill>
                <a:srgbClr val="FF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that vascular inflammation in TAK is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granulomatosus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vascular expression of TNF-α is abundant,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TNFi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agents are the first biologic agents tried for the treatment of TAK.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Το σχήμα με το </a:t>
            </a:r>
            <a:r>
              <a:rPr lang="en-US" b="1" dirty="0" smtClean="0"/>
              <a:t>TCZ/14days</a:t>
            </a:r>
            <a:r>
              <a:rPr lang="en-US" b="1" baseline="0" dirty="0" smtClean="0"/>
              <a:t> </a:t>
            </a:r>
            <a:r>
              <a:rPr lang="el-GR" b="1" baseline="0" dirty="0" smtClean="0"/>
              <a:t>πέτυχε το </a:t>
            </a:r>
            <a:r>
              <a:rPr lang="en-US" b="1" baseline="0" dirty="0" smtClean="0"/>
              <a:t>non inferiority, </a:t>
            </a:r>
            <a:r>
              <a:rPr lang="el-GR" b="1" baseline="0" dirty="0" smtClean="0"/>
              <a:t>αλλά όχι </a:t>
            </a:r>
            <a:r>
              <a:rPr lang="en-US" b="1" baseline="0" dirty="0" smtClean="0"/>
              <a:t>criteria </a:t>
            </a:r>
            <a:r>
              <a:rPr lang="el-GR" b="1" baseline="0" dirty="0" smtClean="0"/>
              <a:t>για </a:t>
            </a:r>
            <a:r>
              <a:rPr lang="en-US" b="1" baseline="0" dirty="0" smtClean="0"/>
              <a:t>superiority </a:t>
            </a:r>
            <a:r>
              <a:rPr lang="el-GR" b="1" baseline="0" dirty="0" smtClean="0"/>
              <a:t>, συγκρινόμενο με το σχήμα </a:t>
            </a:r>
            <a:r>
              <a:rPr lang="en-US" b="1" baseline="0" dirty="0" smtClean="0"/>
              <a:t>placebo+ GCs </a:t>
            </a:r>
            <a:r>
              <a:rPr lang="el-GR" b="1" baseline="0" dirty="0" smtClean="0"/>
              <a:t>για 52 </a:t>
            </a:r>
            <a:r>
              <a:rPr lang="en-US" b="1" baseline="0" dirty="0" smtClean="0"/>
              <a:t>weeks</a:t>
            </a:r>
          </a:p>
          <a:p>
            <a:r>
              <a:rPr lang="el-GR" b="1" baseline="0" dirty="0" smtClean="0"/>
              <a:t>Επίσης στο </a:t>
            </a:r>
            <a:r>
              <a:rPr lang="en-US" b="1" baseline="0" dirty="0" smtClean="0"/>
              <a:t>group TCZ/14 d </a:t>
            </a:r>
            <a:r>
              <a:rPr lang="el-GR" b="1" baseline="0" dirty="0" smtClean="0"/>
              <a:t>υπήρχε μία ΑΙΟΝ και 1 </a:t>
            </a:r>
            <a:r>
              <a:rPr lang="en-US" b="1" baseline="0" dirty="0" smtClean="0"/>
              <a:t>blurred vision.</a:t>
            </a:r>
            <a:endParaRPr lang="el-GR" b="1" baseline="0" dirty="0" smtClean="0"/>
          </a:p>
          <a:p>
            <a:r>
              <a:rPr lang="el-GR" b="1" baseline="0" dirty="0" smtClean="0"/>
              <a:t>Οι ασθενείς με υποτροπή δεν πήγαν τόσο καλά με το </a:t>
            </a:r>
            <a:r>
              <a:rPr lang="en-US" b="1" baseline="0" dirty="0" smtClean="0"/>
              <a:t>TCZ/14d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Pts </a:t>
            </a:r>
            <a:r>
              <a:rPr lang="el-GR" dirty="0" smtClean="0"/>
              <a:t>πήραν </a:t>
            </a:r>
            <a:r>
              <a:rPr lang="en-US" dirty="0" smtClean="0"/>
              <a:t>GCs </a:t>
            </a:r>
            <a:r>
              <a:rPr lang="en-US" dirty="0" err="1" smtClean="0"/>
              <a:t>gia</a:t>
            </a:r>
            <a:r>
              <a:rPr lang="en-US" dirty="0" smtClean="0"/>
              <a:t> flare X2 </a:t>
            </a:r>
            <a:r>
              <a:rPr lang="en-US" dirty="0" err="1" smtClean="0"/>
              <a:t>toulaxiston</a:t>
            </a:r>
            <a:r>
              <a:rPr lang="en-US" dirty="0" smtClean="0"/>
              <a:t> </a:t>
            </a:r>
            <a:r>
              <a:rPr lang="en-US" dirty="0" err="1" smtClean="0"/>
              <a:t>tis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epairnan</a:t>
            </a:r>
            <a:r>
              <a:rPr lang="en-US" dirty="0" smtClean="0"/>
              <a:t>.</a:t>
            </a:r>
          </a:p>
          <a:p>
            <a:pPr algn="l"/>
            <a:r>
              <a:rPr lang="el-GR" dirty="0" smtClean="0"/>
              <a:t>Δεν</a:t>
            </a:r>
            <a:r>
              <a:rPr lang="el-GR" baseline="0" dirty="0" smtClean="0"/>
              <a:t> εξετάστηκε το </a:t>
            </a:r>
            <a:r>
              <a:rPr lang="en-US" baseline="0" dirty="0" smtClean="0"/>
              <a:t>TCZ GC sparing effect, </a:t>
            </a:r>
            <a:r>
              <a:rPr lang="el-GR" baseline="0" dirty="0" smtClean="0"/>
              <a:t>γιατί είχαν </a:t>
            </a:r>
            <a:r>
              <a:rPr lang="en-US" baseline="0" dirty="0" smtClean="0"/>
              <a:t>mandatory</a:t>
            </a:r>
            <a:r>
              <a:rPr lang="el-GR" baseline="0" dirty="0" smtClean="0"/>
              <a:t> </a:t>
            </a:r>
            <a:r>
              <a:rPr lang="en-US" baseline="0" dirty="0" smtClean="0"/>
              <a:t>tapering</a:t>
            </a:r>
          </a:p>
          <a:p>
            <a:pPr algn="l"/>
            <a:r>
              <a:rPr lang="en-US" baseline="0" dirty="0" smtClean="0"/>
              <a:t>MTX, MMF  </a:t>
            </a:r>
            <a:r>
              <a:rPr lang="el-GR" baseline="0" dirty="0" smtClean="0"/>
              <a:t>στην ΤΑΚ. Δεν υπάρχουν </a:t>
            </a:r>
            <a:r>
              <a:rPr lang="en-US" baseline="0" dirty="0" smtClean="0"/>
              <a:t>data </a:t>
            </a:r>
            <a:r>
              <a:rPr lang="el-GR" baseline="0" dirty="0" smtClean="0"/>
              <a:t>για </a:t>
            </a:r>
            <a:r>
              <a:rPr lang="en-US" baseline="0" dirty="0" smtClean="0"/>
              <a:t>superiority </a:t>
            </a:r>
            <a:r>
              <a:rPr lang="el-GR" baseline="0" dirty="0" smtClean="0"/>
              <a:t>του </a:t>
            </a:r>
            <a:r>
              <a:rPr lang="en-US" baseline="0" smtClean="0"/>
              <a:t>TCZ over MTX, MMF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Περισσότερες υποτροπές στο </a:t>
            </a:r>
            <a:r>
              <a:rPr lang="en-US" b="1" dirty="0" smtClean="0"/>
              <a:t>placebo group </a:t>
            </a:r>
            <a:r>
              <a:rPr lang="el-GR" b="1" dirty="0" smtClean="0"/>
              <a:t>λόγω γρήγορου </a:t>
            </a:r>
            <a:r>
              <a:rPr lang="en-US" b="1" dirty="0" smtClean="0"/>
              <a:t>tapering. </a:t>
            </a:r>
            <a:r>
              <a:rPr lang="el-GR" b="1" dirty="0" smtClean="0"/>
              <a:t>Υπερεκτίμηση του </a:t>
            </a:r>
            <a:r>
              <a:rPr lang="en-US" b="1" dirty="0" smtClean="0"/>
              <a:t>ABA. </a:t>
            </a:r>
          </a:p>
          <a:p>
            <a:r>
              <a:rPr lang="el-GR" b="1" dirty="0" smtClean="0"/>
              <a:t>Όχι</a:t>
            </a:r>
            <a:r>
              <a:rPr lang="el-GR" b="1" baseline="0" dirty="0" smtClean="0"/>
              <a:t> καλά καθορισμένο το </a:t>
            </a:r>
            <a:r>
              <a:rPr lang="en-US" b="1" baseline="0" dirty="0" smtClean="0"/>
              <a:t>cumulative dose, </a:t>
            </a:r>
            <a:r>
              <a:rPr lang="el-GR" b="1" baseline="0" dirty="0" smtClean="0"/>
              <a:t>άρα όχι καλή τεκμηρίωση του </a:t>
            </a:r>
            <a:r>
              <a:rPr lang="en-US" b="1" baseline="0" dirty="0" smtClean="0"/>
              <a:t>sparing effect.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 </a:t>
            </a:r>
            <a:r>
              <a:rPr lang="el-GR" b="1" dirty="0" err="1" smtClean="0"/>
              <a:t>νεοδιαγνωσθέντες</a:t>
            </a:r>
            <a:r>
              <a:rPr lang="el-GR" b="1" dirty="0" smtClean="0"/>
              <a:t>, όλοι στο</a:t>
            </a:r>
            <a:r>
              <a:rPr lang="el-GR" b="1" baseline="0" dirty="0" smtClean="0"/>
              <a:t> </a:t>
            </a:r>
            <a:r>
              <a:rPr lang="en-US" b="1" baseline="0" dirty="0" smtClean="0"/>
              <a:t>placebo group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8CF0-6AA6-4D7A-98FE-945C30391811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9B89-C40E-45EB-A17E-C4311387347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5BB7-DBDF-4728-82CE-5C2F39C91F7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err="1" smtClean="0">
                <a:solidFill>
                  <a:srgbClr val="C00000"/>
                </a:solidFill>
              </a:rPr>
              <a:t>Αγγειίτιδες</a:t>
            </a:r>
            <a:r>
              <a:rPr lang="el-GR" sz="3600" b="1" dirty="0" smtClean="0">
                <a:solidFill>
                  <a:srgbClr val="C00000"/>
                </a:solidFill>
              </a:rPr>
              <a:t> </a:t>
            </a:r>
            <a:r>
              <a:rPr lang="el-GR" sz="3600" b="1" dirty="0">
                <a:solidFill>
                  <a:srgbClr val="C00000"/>
                </a:solidFill>
              </a:rPr>
              <a:t>μεγάλων </a:t>
            </a:r>
            <a:r>
              <a:rPr lang="el-GR" sz="3600" b="1" dirty="0" smtClean="0">
                <a:solidFill>
                  <a:srgbClr val="C00000"/>
                </a:solidFill>
              </a:rPr>
              <a:t>αγγείων:</a:t>
            </a:r>
            <a:br>
              <a:rPr lang="el-GR" sz="3600" b="1" dirty="0" smtClean="0">
                <a:solidFill>
                  <a:srgbClr val="C00000"/>
                </a:solidFill>
              </a:rPr>
            </a:br>
            <a:r>
              <a:rPr lang="el-GR" sz="3600" b="1" dirty="0" smtClean="0">
                <a:solidFill>
                  <a:srgbClr val="C00000"/>
                </a:solidFill>
              </a:rPr>
              <a:t>Τι άλλαξε στη θεραπεία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b="1" dirty="0" err="1" smtClean="0">
                <a:solidFill>
                  <a:schemeClr val="tx1"/>
                </a:solidFill>
              </a:rPr>
              <a:t>Παπαλόπουλος</a:t>
            </a:r>
            <a:r>
              <a:rPr lang="el-GR" sz="2400" b="1" dirty="0" smtClean="0">
                <a:solidFill>
                  <a:schemeClr val="tx1"/>
                </a:solidFill>
              </a:rPr>
              <a:t> Ιωάννης</a:t>
            </a:r>
          </a:p>
          <a:p>
            <a:r>
              <a:rPr lang="el-GR" sz="2400" b="1" dirty="0">
                <a:solidFill>
                  <a:schemeClr val="tx1"/>
                </a:solidFill>
              </a:rPr>
              <a:t>Ρ</a:t>
            </a:r>
            <a:r>
              <a:rPr lang="el-GR" sz="2400" b="1" dirty="0" smtClean="0">
                <a:solidFill>
                  <a:schemeClr val="tx1"/>
                </a:solidFill>
              </a:rPr>
              <a:t>ευματολόγος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92467"/>
            <a:ext cx="2252407" cy="3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689" y="332656"/>
            <a:ext cx="87677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Συνθετικά </a:t>
            </a:r>
            <a:r>
              <a:rPr lang="en-US" sz="2800" b="1" dirty="0" smtClean="0">
                <a:solidFill>
                  <a:srgbClr val="C00000"/>
                </a:solidFill>
              </a:rPr>
              <a:t>DMARDs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AZA: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GCA: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Περιορισμένα δεδομένα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«Αργό και μη εντυπωσιακό»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n-US" sz="2000" dirty="0" smtClean="0"/>
              <a:t>efficacy</a:t>
            </a:r>
            <a:endParaRPr lang="el-GR" sz="2000" dirty="0" smtClean="0"/>
          </a:p>
          <a:p>
            <a:pP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TA: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000" dirty="0" smtClean="0"/>
              <a:t>open study</a:t>
            </a:r>
            <a:r>
              <a:rPr lang="en-US" sz="2400" dirty="0" smtClean="0"/>
              <a:t>, </a:t>
            </a:r>
            <a:r>
              <a:rPr lang="en-US" sz="2000" b="1" dirty="0" smtClean="0"/>
              <a:t>15 pts</a:t>
            </a:r>
            <a:r>
              <a:rPr lang="el-GR" sz="2000" b="1" dirty="0" smtClean="0"/>
              <a:t>, 12 </a:t>
            </a:r>
            <a:r>
              <a:rPr lang="en-US" sz="2000" b="1" dirty="0" smtClean="0"/>
              <a:t>month follow up</a:t>
            </a:r>
            <a:r>
              <a:rPr lang="en-US" sz="2400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Κλινική ύφεση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Χωρίς νέες βλάβες στην αγγειογραφία στους 12 μήνες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l-GR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214942" y="635795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 Silva et al. ARD, 1984</a:t>
            </a:r>
          </a:p>
          <a:p>
            <a:r>
              <a:rPr lang="en-US" sz="1600" dirty="0" err="1" smtClean="0"/>
              <a:t>Valsakumar</a:t>
            </a:r>
            <a:r>
              <a:rPr lang="en-US" sz="1600" dirty="0" smtClean="0"/>
              <a:t> et al. </a:t>
            </a:r>
            <a:r>
              <a:rPr lang="en-US" sz="1600" dirty="0" err="1" smtClean="0"/>
              <a:t>J.Rheum</a:t>
            </a:r>
            <a:r>
              <a:rPr lang="en-US" sz="1600" dirty="0" smtClean="0"/>
              <a:t>, 2003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Συνθετικά </a:t>
            </a:r>
            <a:r>
              <a:rPr lang="en-US" sz="2800" b="1" dirty="0" smtClean="0">
                <a:solidFill>
                  <a:srgbClr val="C00000"/>
                </a:solidFill>
              </a:rPr>
              <a:t>DMARDs: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LEF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GCA:</a:t>
            </a:r>
            <a:r>
              <a:rPr lang="en-US" sz="2800" b="1" dirty="0" smtClean="0"/>
              <a:t> </a:t>
            </a:r>
            <a:r>
              <a:rPr lang="el-GR" sz="2000" dirty="0" smtClean="0"/>
              <a:t>2 </a:t>
            </a:r>
            <a:r>
              <a:rPr lang="en-US" sz="2000" dirty="0" smtClean="0"/>
              <a:t>retrospective case series (total n=46)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Efficacy </a:t>
            </a:r>
            <a:r>
              <a:rPr lang="el-GR" sz="2000" b="1" dirty="0" smtClean="0"/>
              <a:t>σε </a:t>
            </a:r>
            <a:r>
              <a:rPr lang="en-US" sz="2000" b="1" dirty="0" smtClean="0"/>
              <a:t>GC </a:t>
            </a:r>
            <a:r>
              <a:rPr lang="el-GR" sz="2000" b="1" dirty="0" smtClean="0"/>
              <a:t>ανθεκτική νόσο</a:t>
            </a:r>
            <a:endParaRPr lang="en-US" sz="2000" b="1" dirty="0" smtClean="0"/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TA: </a:t>
            </a:r>
            <a:endParaRPr lang="el-GR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12/15 </a:t>
            </a:r>
            <a:r>
              <a:rPr lang="en-US" sz="2000" dirty="0" smtClean="0"/>
              <a:t>pts </a:t>
            </a:r>
            <a:r>
              <a:rPr lang="el-GR" sz="2000" dirty="0" smtClean="0"/>
              <a:t>κλινικό όφελος και χωρίς </a:t>
            </a:r>
            <a:r>
              <a:rPr lang="el-GR" sz="2000" dirty="0" err="1" smtClean="0"/>
              <a:t>αγγειογραφική</a:t>
            </a:r>
            <a:r>
              <a:rPr lang="el-GR" sz="2000" dirty="0" smtClean="0"/>
              <a:t> πρόοδο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MMF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GCA: </a:t>
            </a:r>
            <a:r>
              <a:rPr lang="en-US" sz="2000" dirty="0" smtClean="0"/>
              <a:t>GC </a:t>
            </a:r>
            <a:r>
              <a:rPr lang="el-GR" sz="2000" dirty="0" smtClean="0"/>
              <a:t> </a:t>
            </a:r>
            <a:r>
              <a:rPr lang="en-US" sz="2000" dirty="0" smtClean="0"/>
              <a:t>sparing effect ( case series) 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TA</a:t>
            </a:r>
            <a:r>
              <a:rPr lang="en-US" sz="2000" dirty="0" smtClean="0"/>
              <a:t>: GC sparing </a:t>
            </a:r>
            <a:r>
              <a:rPr lang="el-GR" sz="2000" dirty="0" smtClean="0"/>
              <a:t>αποτέλεσμα σε 2 </a:t>
            </a:r>
            <a:r>
              <a:rPr lang="en-US" sz="2000" dirty="0" smtClean="0"/>
              <a:t>open label </a:t>
            </a:r>
            <a:r>
              <a:rPr lang="el-GR" sz="2000" dirty="0" smtClean="0"/>
              <a:t>μελέτες, χωρίς απεικόνιση για νέες βλάβες </a:t>
            </a:r>
            <a:r>
              <a:rPr lang="el-GR" sz="2000" dirty="0" err="1" smtClean="0"/>
              <a:t>αγγειογραφικά</a:t>
            </a:r>
            <a:r>
              <a:rPr lang="el-GR" sz="2000" dirty="0" smtClean="0"/>
              <a:t> στο </a:t>
            </a:r>
            <a:r>
              <a:rPr lang="en-US" sz="2000" dirty="0" smtClean="0"/>
              <a:t>follow up</a:t>
            </a:r>
            <a:endParaRPr lang="el-GR" sz="2000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643570" y="6072206"/>
            <a:ext cx="35004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Adizie</a:t>
            </a:r>
            <a:r>
              <a:rPr lang="en-US" sz="1400" dirty="0" smtClean="0"/>
              <a:t> et al. J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Pract</a:t>
            </a:r>
            <a:r>
              <a:rPr lang="en-US" sz="1400" dirty="0" smtClean="0"/>
              <a:t>, 2012</a:t>
            </a:r>
          </a:p>
          <a:p>
            <a:r>
              <a:rPr lang="en-US" sz="1400" dirty="0" smtClean="0"/>
              <a:t>Diamantopoulos et al. Biomed Res </a:t>
            </a:r>
            <a:r>
              <a:rPr lang="en-US" sz="1400" dirty="0" err="1" smtClean="0"/>
              <a:t>Int</a:t>
            </a:r>
            <a:r>
              <a:rPr lang="en-US" sz="1400" dirty="0" smtClean="0"/>
              <a:t>, 2013</a:t>
            </a:r>
          </a:p>
          <a:p>
            <a:r>
              <a:rPr lang="en-US" sz="1400" dirty="0" smtClean="0"/>
              <a:t>De Souza et al. Scand. J. Rheum, 2012</a:t>
            </a:r>
            <a:endParaRPr lang="el-GR" sz="1400" dirty="0" smtClean="0"/>
          </a:p>
          <a:p>
            <a:endParaRPr lang="en-US" sz="1400" dirty="0" smtClean="0"/>
          </a:p>
          <a:p>
            <a:endParaRPr lang="el-G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84"/>
            <a:ext cx="5860174" cy="127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Στρογγυλεμένο ορθογώνιο"/>
          <p:cNvSpPr/>
          <p:nvPr/>
        </p:nvSpPr>
        <p:spPr>
          <a:xfrm>
            <a:off x="214282" y="5715016"/>
            <a:ext cx="5214974" cy="2857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214282" y="5429264"/>
            <a:ext cx="5357850" cy="2857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Βιολογικά </a:t>
            </a:r>
            <a:r>
              <a:rPr lang="en-US" sz="2800" b="1" dirty="0" smtClean="0">
                <a:solidFill>
                  <a:srgbClr val="C00000"/>
                </a:solidFill>
              </a:rPr>
              <a:t>DMARDs: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TNF –inhibitors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GCA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b="1" dirty="0" smtClean="0"/>
              <a:t>GCA:</a:t>
            </a:r>
          </a:p>
          <a:p>
            <a:pPr>
              <a:buFont typeface="Wingdings" pitchFamily="2" charset="2"/>
              <a:buChar char="ü"/>
            </a:pP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endParaRPr lang="en-US" sz="2800" b="1" dirty="0" smtClean="0"/>
          </a:p>
          <a:p>
            <a:pPr>
              <a:buFont typeface="Wingdings" pitchFamily="2" charset="2"/>
              <a:buChar char="ü"/>
            </a:pPr>
            <a:endParaRPr lang="en-US" sz="28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ü"/>
            </a:pP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5105400" y="164305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b="1" dirty="0" smtClean="0"/>
              <a:t>Χρήση</a:t>
            </a:r>
            <a:r>
              <a:rPr lang="en-US" sz="2400" b="1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/>
              <a:t>INF (newly diagnosed, n=28),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/>
              <a:t> ADA (newly diagnosed, n=34) ,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/>
              <a:t>ETN (long standing, n=8):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C00000"/>
                </a:solidFill>
              </a:rPr>
              <a:t>No reduced GC use or toxicity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C00000"/>
                </a:solidFill>
              </a:rPr>
              <a:t>“Ineffective or at best marginal effect”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C00000"/>
                </a:solidFill>
              </a:rPr>
              <a:t>NOT recommended!!!</a:t>
            </a:r>
          </a:p>
          <a:p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461696" cy="142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429256" y="6143644"/>
            <a:ext cx="3571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Samson et al. ARD , 2014</a:t>
            </a:r>
          </a:p>
          <a:p>
            <a:r>
              <a:rPr lang="en-US" sz="1400" dirty="0" err="1" smtClean="0"/>
              <a:t>Koster</a:t>
            </a:r>
            <a:r>
              <a:rPr lang="en-US" sz="1400" dirty="0" smtClean="0"/>
              <a:t> et al. Current Opinion, 2016</a:t>
            </a:r>
          </a:p>
          <a:p>
            <a:r>
              <a:rPr lang="en-US" sz="1400" dirty="0" err="1" smtClean="0"/>
              <a:t>Muratore</a:t>
            </a:r>
            <a:r>
              <a:rPr lang="en-US" sz="1400" dirty="0" smtClean="0"/>
              <a:t> et al. Exp Rev of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Immun</a:t>
            </a:r>
            <a:r>
              <a:rPr lang="en-US" sz="1400" dirty="0" smtClean="0"/>
              <a:t>, 2016</a:t>
            </a:r>
            <a:endParaRPr lang="el-G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36052"/>
            <a:ext cx="5072066" cy="200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Στρογγυλεμένο ορθογώνιο"/>
          <p:cNvSpPr/>
          <p:nvPr/>
        </p:nvSpPr>
        <p:spPr>
          <a:xfrm>
            <a:off x="0" y="3500438"/>
            <a:ext cx="214282" cy="10715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1571604" y="3500438"/>
            <a:ext cx="357190" cy="11430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3286116" y="3357562"/>
            <a:ext cx="357190" cy="14287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Βιολογικά </a:t>
            </a:r>
            <a:r>
              <a:rPr lang="en-US" sz="2800" b="1" dirty="0" smtClean="0">
                <a:solidFill>
                  <a:srgbClr val="C00000"/>
                </a:solidFill>
              </a:rPr>
              <a:t>DMARDs: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TNF –inhibitors: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TA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/>
              <a:t>Σύνοψη 120 </a:t>
            </a:r>
            <a:r>
              <a:rPr lang="en-US" sz="2400" dirty="0" smtClean="0"/>
              <a:t>pts </a:t>
            </a:r>
            <a:r>
              <a:rPr lang="el-GR" sz="2400" dirty="0" smtClean="0"/>
              <a:t>με ανθεκτική νόσο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( 80% INF)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b="1" dirty="0" smtClean="0"/>
              <a:t>80% </a:t>
            </a:r>
            <a:r>
              <a:rPr lang="el-GR" sz="2400" dirty="0" smtClean="0"/>
              <a:t>απάντησαν σε </a:t>
            </a:r>
            <a:r>
              <a:rPr lang="en-US" sz="2400" dirty="0" smtClean="0"/>
              <a:t>TNF-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40% </a:t>
            </a:r>
            <a:r>
              <a:rPr lang="en-US" sz="2400" dirty="0" smtClean="0"/>
              <a:t>tapering </a:t>
            </a:r>
            <a:r>
              <a:rPr lang="el-GR" sz="2400" dirty="0" smtClean="0"/>
              <a:t>ή διακοπή </a:t>
            </a:r>
            <a:r>
              <a:rPr lang="en-US" sz="2400" dirty="0" smtClean="0"/>
              <a:t>GCs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b="1" dirty="0" smtClean="0"/>
              <a:t>37% </a:t>
            </a:r>
            <a:r>
              <a:rPr lang="el-GR" sz="2400" dirty="0" smtClean="0"/>
              <a:t>υποτροπή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50% αύξηση δόσης ή </a:t>
            </a:r>
            <a:r>
              <a:rPr lang="en-US" sz="2000" dirty="0" smtClean="0"/>
              <a:t>switch biologic</a:t>
            </a:r>
            <a:endParaRPr lang="el-G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357586" cy="12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86190"/>
            <a:ext cx="30257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l-GR" sz="3100" b="1" dirty="0" smtClean="0">
                <a:solidFill>
                  <a:srgbClr val="C00000"/>
                </a:solidFill>
              </a:rPr>
              <a:t>Βιολογικά </a:t>
            </a:r>
            <a:r>
              <a:rPr lang="en-US" sz="3100" b="1" dirty="0" smtClean="0">
                <a:solidFill>
                  <a:srgbClr val="C00000"/>
                </a:solidFill>
              </a:rPr>
              <a:t>DMARDs</a:t>
            </a:r>
            <a:br>
              <a:rPr lang="en-US" sz="3100" b="1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rgbClr val="C00000"/>
                </a:solidFill>
              </a:rPr>
              <a:t>TNF –inhibitors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/>
              <a:t>TA: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35 pts </a:t>
            </a:r>
            <a:r>
              <a:rPr lang="el-GR" sz="2000" dirty="0" smtClean="0"/>
              <a:t>με ανθεκτική ΤΑ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C00000"/>
                </a:solidFill>
              </a:rPr>
              <a:t>91%</a:t>
            </a:r>
            <a:r>
              <a:rPr lang="el-GR" sz="2000" dirty="0" smtClean="0"/>
              <a:t> χωρίς υποτροπή στην 3ετία (</a:t>
            </a:r>
            <a:r>
              <a:rPr lang="en-US" sz="2000" dirty="0" err="1" smtClean="0"/>
              <a:t>vs</a:t>
            </a:r>
            <a:r>
              <a:rPr lang="en-US" sz="2000" dirty="0" smtClean="0"/>
              <a:t> 59% </a:t>
            </a:r>
            <a:r>
              <a:rPr lang="el-GR" sz="2000" dirty="0" smtClean="0"/>
              <a:t>με </a:t>
            </a:r>
            <a:r>
              <a:rPr lang="en-US" sz="2000" dirty="0" err="1" smtClean="0"/>
              <a:t>cDMARDs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sz="2400" b="1" dirty="0" smtClean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Σύγκριση με </a:t>
            </a:r>
            <a:r>
              <a:rPr lang="en-US" sz="2000" b="1" dirty="0" smtClean="0"/>
              <a:t>TCZ: </a:t>
            </a:r>
            <a:r>
              <a:rPr lang="el-GR" sz="2000" dirty="0" smtClean="0"/>
              <a:t>χωρίς διαφορές σε αποτελεσματικότητα-</a:t>
            </a:r>
            <a:r>
              <a:rPr lang="en-US" sz="2000" dirty="0" smtClean="0"/>
              <a:t> </a:t>
            </a:r>
            <a:r>
              <a:rPr lang="el-GR" sz="2000" dirty="0" smtClean="0"/>
              <a:t>επιπλοκές</a:t>
            </a:r>
            <a:endParaRPr lang="el-G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8140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3218427" cy="261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876"/>
            <a:ext cx="3143272" cy="25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929322" y="6429396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>
                <a:latin typeface="Arial" charset="0"/>
                <a:cs typeface="Arial" charset="0"/>
              </a:rPr>
              <a:t>Menikian</a:t>
            </a:r>
            <a:r>
              <a:rPr lang="en-US" sz="1400" i="1" dirty="0" smtClean="0">
                <a:latin typeface="Arial" charset="0"/>
                <a:cs typeface="Arial" charset="0"/>
              </a:rPr>
              <a:t> A et al. Circulation 2015</a:t>
            </a:r>
            <a:endParaRPr lang="el-GR" sz="1400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TNF-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και </a:t>
            </a:r>
            <a:r>
              <a:rPr lang="el-GR" sz="2400" b="1" dirty="0" err="1" smtClean="0">
                <a:solidFill>
                  <a:srgbClr val="C00000"/>
                </a:solidFill>
              </a:rPr>
              <a:t>νεοδιαγνωσθείσα</a:t>
            </a:r>
            <a:r>
              <a:rPr lang="el-GR" sz="2400" b="1" dirty="0" smtClean="0">
                <a:solidFill>
                  <a:srgbClr val="C00000"/>
                </a:solidFill>
              </a:rPr>
              <a:t> ΤΑ?</a:t>
            </a:r>
            <a:r>
              <a:rPr lang="en-US" sz="2400" b="1" dirty="0" smtClean="0">
                <a:solidFill>
                  <a:srgbClr val="C00000"/>
                </a:solidFill>
              </a:rPr>
              <a:t>??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 smtClean="0"/>
              <a:t>Πολύ περιορισμένα δεδομένα</a:t>
            </a: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5 </a:t>
            </a:r>
            <a:r>
              <a:rPr lang="el-GR" sz="2000" dirty="0" smtClean="0"/>
              <a:t>ασθενείς, </a:t>
            </a:r>
            <a:r>
              <a:rPr lang="en-US" sz="2000" dirty="0" smtClean="0"/>
              <a:t>open label parallel group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5/5 </a:t>
            </a:r>
            <a:r>
              <a:rPr lang="el-GR" sz="2000" dirty="0" smtClean="0"/>
              <a:t>κλινική και εργαστηριακή ύφεση</a:t>
            </a:r>
            <a:endParaRPr lang="el-GR" sz="2400" dirty="0" smtClean="0"/>
          </a:p>
          <a:p>
            <a:pP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Έναρξη </a:t>
            </a:r>
            <a:r>
              <a:rPr lang="en-US" sz="2000" b="1" dirty="0" smtClean="0"/>
              <a:t>TNF-</a:t>
            </a:r>
            <a:r>
              <a:rPr lang="en-US" sz="2000" b="1" dirty="0" err="1" smtClean="0"/>
              <a:t>i</a:t>
            </a:r>
            <a:r>
              <a:rPr lang="el-GR" sz="2000" b="1" dirty="0" smtClean="0"/>
              <a:t> πρώιμα στην πορεία της νόσου</a:t>
            </a:r>
            <a:r>
              <a:rPr lang="en-US" sz="2000" b="1" dirty="0" smtClean="0"/>
              <a:t> ???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err="1" smtClean="0"/>
              <a:t>Μονοθεραπεία</a:t>
            </a:r>
            <a:r>
              <a:rPr lang="el-GR" sz="2000" b="1" dirty="0" smtClean="0"/>
              <a:t>???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Font typeface="Wingdings" pitchFamily="2" charset="2"/>
              <a:buChar char="ü"/>
            </a:pP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77851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Στρογγυλεμένο ορθογώνιο"/>
          <p:cNvSpPr/>
          <p:nvPr/>
        </p:nvSpPr>
        <p:spPr>
          <a:xfrm>
            <a:off x="7143768" y="3286124"/>
            <a:ext cx="1071570" cy="785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214810" y="6429396"/>
            <a:ext cx="492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Serra et al. J. of Pharmacology and </a:t>
            </a:r>
            <a:r>
              <a:rPr lang="en-US" sz="1400" dirty="0" err="1" smtClean="0"/>
              <a:t>Pharmacotherapeutics</a:t>
            </a:r>
            <a:r>
              <a:rPr lang="en-US" sz="1400" dirty="0" smtClean="0"/>
              <a:t>, 2014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Μείωση και απόσυρση </a:t>
            </a:r>
            <a:r>
              <a:rPr lang="en-US" sz="2400" b="1" dirty="0" smtClean="0">
                <a:solidFill>
                  <a:srgbClr val="C00000"/>
                </a:solidFill>
              </a:rPr>
              <a:t>TNF-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l-GR" sz="2400" b="1" dirty="0" smtClean="0">
                <a:solidFill>
                  <a:srgbClr val="C00000"/>
                </a:solidFill>
              </a:rPr>
              <a:t> στην ΤΑ???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Ελάχιστα δεδομένα σε σειρές με  </a:t>
            </a:r>
            <a:r>
              <a:rPr lang="en-US" sz="2000" b="1" dirty="0" smtClean="0"/>
              <a:t>INFLIXIMAB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Ανεπιτυχής η προσπάθεια αραίωσης των μεσοδιαστημάτων χορήγησης του </a:t>
            </a:r>
            <a:r>
              <a:rPr lang="en-US" sz="2000" b="1" dirty="0" smtClean="0"/>
              <a:t>INF ( </a:t>
            </a:r>
            <a:r>
              <a:rPr lang="el-GR" sz="2000" b="1" dirty="0" smtClean="0"/>
              <a:t>από 6 σε 8 εβδομάδες)</a:t>
            </a:r>
            <a:endParaRPr lang="en-US" sz="2000" b="1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Οι υποτροπές πιθανά υπαγορεύουν μακροχρόνια θεραπεία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6000728" y="6000768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Novikov</a:t>
            </a:r>
            <a:r>
              <a:rPr lang="en-US" sz="1400" dirty="0" smtClean="0"/>
              <a:t> et al.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Rheumatol</a:t>
            </a:r>
            <a:r>
              <a:rPr lang="en-US" sz="1400" dirty="0" smtClean="0"/>
              <a:t>, 2013</a:t>
            </a:r>
            <a:endParaRPr lang="el-GR" sz="1400" dirty="0" smtClean="0"/>
          </a:p>
          <a:p>
            <a:r>
              <a:rPr lang="en-US" sz="1400" dirty="0" smtClean="0"/>
              <a:t>Schmidt et al. </a:t>
            </a:r>
            <a:r>
              <a:rPr lang="en-US" sz="1400" dirty="0" err="1" smtClean="0"/>
              <a:t>Arthr</a:t>
            </a:r>
            <a:r>
              <a:rPr lang="en-US" sz="1400" dirty="0" smtClean="0"/>
              <a:t> Care Res, 2012</a:t>
            </a:r>
          </a:p>
          <a:p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“Mechanism based” </a:t>
            </a:r>
            <a:r>
              <a:rPr lang="el-GR" sz="2800" b="1" dirty="0" smtClean="0">
                <a:solidFill>
                  <a:srgbClr val="C00000"/>
                </a:solidFill>
              </a:rPr>
              <a:t>θεραπευτικοί στόχοι</a:t>
            </a: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97398"/>
            <a:ext cx="6215106" cy="547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215074" y="6550223"/>
            <a:ext cx="292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Samson et al. </a:t>
            </a:r>
            <a:r>
              <a:rPr lang="en-US" sz="1400" dirty="0" err="1" smtClean="0"/>
              <a:t>Eur</a:t>
            </a:r>
            <a:r>
              <a:rPr lang="en-US" sz="1400" dirty="0" smtClean="0"/>
              <a:t> J of </a:t>
            </a:r>
            <a:r>
              <a:rPr lang="en-US" sz="1400" dirty="0" err="1" smtClean="0"/>
              <a:t>Int</a:t>
            </a:r>
            <a:r>
              <a:rPr lang="en-US" sz="1400" dirty="0" smtClean="0"/>
              <a:t> Med, 2017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TCZ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53" y="1285860"/>
            <a:ext cx="902104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572264" y="635795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Koster</a:t>
            </a:r>
            <a:r>
              <a:rPr lang="en-US" sz="1400" dirty="0" smtClean="0"/>
              <a:t> et al. </a:t>
            </a:r>
            <a:r>
              <a:rPr lang="en-US" sz="1400" dirty="0" err="1" smtClean="0"/>
              <a:t>Curr</a:t>
            </a:r>
            <a:r>
              <a:rPr lang="en-US" sz="1400" dirty="0" smtClean="0"/>
              <a:t> Op, 2016</a:t>
            </a:r>
            <a:endParaRPr lang="el-GR" sz="1400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357158" y="3714752"/>
            <a:ext cx="1214446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4071934" y="3214686"/>
            <a:ext cx="1285884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7715272" y="4000504"/>
            <a:ext cx="114300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8143900" y="3714752"/>
            <a:ext cx="571504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57158" y="2571744"/>
            <a:ext cx="1214446" cy="7858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TCZ: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GCA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GiACTA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1ary endpoint: </a:t>
            </a:r>
            <a:r>
              <a:rPr lang="el-GR" sz="2000" b="1" dirty="0" smtClean="0"/>
              <a:t>Ποσοστό ύφεσης χωρίς </a:t>
            </a:r>
            <a:r>
              <a:rPr lang="en-US" sz="2000" b="1" dirty="0" smtClean="0"/>
              <a:t>GCs </a:t>
            </a:r>
            <a:r>
              <a:rPr lang="el-GR" sz="2000" b="1" dirty="0" smtClean="0"/>
              <a:t>την </a:t>
            </a:r>
            <a:r>
              <a:rPr lang="el-GR" sz="2000" b="1" dirty="0" err="1" smtClean="0"/>
              <a:t>εβδ</a:t>
            </a:r>
            <a:r>
              <a:rPr lang="el-GR" sz="2000" b="1" dirty="0" smtClean="0"/>
              <a:t>. 52</a:t>
            </a:r>
          </a:p>
          <a:p>
            <a:pPr>
              <a:buNone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2</a:t>
            </a:r>
            <a:r>
              <a:rPr lang="en-US" sz="2000" dirty="0" err="1" smtClean="0"/>
              <a:t>ary</a:t>
            </a:r>
            <a:r>
              <a:rPr lang="en-US" sz="2000" dirty="0" smtClean="0"/>
              <a:t> endpoint:</a:t>
            </a:r>
          </a:p>
          <a:p>
            <a:pPr lvl="1">
              <a:buFont typeface="Wingdings" pitchFamily="2" charset="2"/>
              <a:buChar char="ü"/>
            </a:pPr>
            <a:r>
              <a:rPr lang="el-GR" sz="1800" b="1" dirty="0" smtClean="0"/>
              <a:t>Αθροιστική δόση </a:t>
            </a:r>
            <a:r>
              <a:rPr lang="en-US" sz="1800" b="1" smtClean="0"/>
              <a:t>GCs </a:t>
            </a:r>
            <a:r>
              <a:rPr lang="el-GR" sz="1800" b="1" smtClean="0"/>
              <a:t> </a:t>
            </a:r>
            <a:r>
              <a:rPr lang="el-GR" sz="1800" b="1" dirty="0" smtClean="0"/>
              <a:t>των </a:t>
            </a:r>
            <a:r>
              <a:rPr lang="en-US" sz="1800" b="1" dirty="0" smtClean="0"/>
              <a:t>arms</a:t>
            </a:r>
          </a:p>
          <a:p>
            <a:pPr lvl="1">
              <a:buFont typeface="Wingdings" pitchFamily="2" charset="2"/>
              <a:buChar char="ü"/>
            </a:pPr>
            <a:r>
              <a:rPr lang="el-GR" sz="1800" b="1" dirty="0" smtClean="0"/>
              <a:t>Χρόνος μέχρι την υποτροπή</a:t>
            </a:r>
            <a:r>
              <a:rPr lang="en-US" sz="1800" b="1" dirty="0" smtClean="0"/>
              <a:t> </a:t>
            </a:r>
          </a:p>
          <a:p>
            <a:pPr lvl="1">
              <a:buNone/>
            </a:pPr>
            <a:r>
              <a:rPr lang="en-US" sz="1800" b="1" dirty="0" smtClean="0"/>
              <a:t>(time to 1</a:t>
            </a:r>
            <a:r>
              <a:rPr lang="en-US" sz="1800" b="1" baseline="30000" dirty="0" smtClean="0"/>
              <a:t>st</a:t>
            </a:r>
            <a:r>
              <a:rPr lang="en-US" sz="1800" b="1" dirty="0" smtClean="0"/>
              <a:t> flare)</a:t>
            </a:r>
            <a:endParaRPr lang="el-GR" sz="1800" b="1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714908" cy="490063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2" descr="Slide 2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14550"/>
            <a:ext cx="4143372" cy="3107529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429356" y="6572272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Stone et al. NEJM, 2017</a:t>
            </a:r>
            <a:endParaRPr lang="el-GR" sz="1400" dirty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5143504" y="2285992"/>
            <a:ext cx="1357322" cy="3571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5000628" y="4857760"/>
            <a:ext cx="350046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32452"/>
            <a:ext cx="4143372" cy="146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2800" b="1" dirty="0" smtClean="0"/>
              <a:t>Καμία σύγκρουση συμφερόντων 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5298" name="Picture 2" descr="Slide 30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429288" cy="407196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000760" y="6215082"/>
            <a:ext cx="3143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Stone et al. NEJM, 2017</a:t>
            </a:r>
          </a:p>
          <a:p>
            <a:r>
              <a:rPr lang="en-US" sz="1400" dirty="0" err="1" smtClean="0"/>
              <a:t>Leuchten</a:t>
            </a:r>
            <a:r>
              <a:rPr lang="en-US" sz="1400" dirty="0" smtClean="0"/>
              <a:t> et al. Immunotherapy, 2018</a:t>
            </a:r>
          </a:p>
          <a:p>
            <a:endParaRPr lang="el-G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1" y="3643314"/>
            <a:ext cx="864497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Στρογγυλεμένο ορθογώνιο"/>
          <p:cNvSpPr/>
          <p:nvPr/>
        </p:nvSpPr>
        <p:spPr>
          <a:xfrm>
            <a:off x="6215074" y="3786190"/>
            <a:ext cx="1071570" cy="142876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7500958" y="3714752"/>
            <a:ext cx="71438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7358082" y="3786190"/>
            <a:ext cx="1285884" cy="135732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Time to 1</a:t>
            </a:r>
            <a:r>
              <a:rPr lang="en-US" sz="2800" b="1" baseline="30000" dirty="0" smtClean="0">
                <a:solidFill>
                  <a:srgbClr val="C00000"/>
                </a:solidFill>
              </a:rPr>
              <a:t>st</a:t>
            </a:r>
            <a:r>
              <a:rPr lang="en-US" sz="2800" b="1" dirty="0" smtClean="0">
                <a:solidFill>
                  <a:srgbClr val="C00000"/>
                </a:solidFill>
              </a:rPr>
              <a:t> flare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02870" cy="48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429356" y="6550223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Stone et al. NEJM, 2017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Έγκριση </a:t>
            </a:r>
            <a:r>
              <a:rPr lang="en-US" sz="2800" b="1" dirty="0" smtClean="0">
                <a:solidFill>
                  <a:srgbClr val="C00000"/>
                </a:solidFill>
              </a:rPr>
              <a:t>TCZ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195388"/>
            <a:ext cx="8067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714480" y="1928802"/>
            <a:ext cx="5572164" cy="5000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71472" y="4357694"/>
            <a:ext cx="7786742" cy="78581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Μείον"/>
          <p:cNvSpPr/>
          <p:nvPr/>
        </p:nvSpPr>
        <p:spPr>
          <a:xfrm>
            <a:off x="214282" y="4643446"/>
            <a:ext cx="3000396" cy="71438"/>
          </a:xfrm>
          <a:prstGeom prst="mathMinus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TCZ: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GCA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0070C0"/>
                </a:solidFill>
              </a:rPr>
              <a:t>Σε ποιους ασθενείς?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Υποτροπιάζοντες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Ανθεκτική νόσος σε </a:t>
            </a:r>
            <a:r>
              <a:rPr lang="en-US" sz="2000" b="1" dirty="0" smtClean="0"/>
              <a:t>GCs ± MTX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Παρενέργειες από </a:t>
            </a:r>
            <a:r>
              <a:rPr lang="en-US" sz="2000" b="1" dirty="0" smtClean="0"/>
              <a:t>GCs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err="1" smtClean="0"/>
              <a:t>Νεοδιαγνωσθέντες</a:t>
            </a:r>
            <a:r>
              <a:rPr lang="el-GR" sz="2000" b="1" dirty="0" smtClean="0"/>
              <a:t> με </a:t>
            </a:r>
            <a:r>
              <a:rPr lang="el-GR" sz="2000" b="1" dirty="0" err="1" smtClean="0"/>
              <a:t>συννοσηρότητες</a:t>
            </a:r>
            <a:r>
              <a:rPr lang="el-GR" sz="2000" b="1" dirty="0" smtClean="0"/>
              <a:t> ( </a:t>
            </a:r>
            <a:r>
              <a:rPr lang="en-US" sz="2000" b="1" dirty="0" smtClean="0"/>
              <a:t>OP</a:t>
            </a:r>
            <a:r>
              <a:rPr lang="el-GR" sz="2000" b="1" dirty="0" smtClean="0"/>
              <a:t>, #,</a:t>
            </a:r>
            <a:r>
              <a:rPr lang="en-US" sz="2000" b="1" dirty="0" smtClean="0"/>
              <a:t> DM</a:t>
            </a:r>
            <a:r>
              <a:rPr lang="el-GR" sz="2000" b="1" dirty="0" smtClean="0"/>
              <a:t>  κλπ)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6143604" y="633478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Mariano et al. Card Rev J Pub, 2018</a:t>
            </a:r>
          </a:p>
          <a:p>
            <a:r>
              <a:rPr lang="en-US" sz="1400" dirty="0" err="1" smtClean="0"/>
              <a:t>Milman</a:t>
            </a:r>
            <a:r>
              <a:rPr lang="en-US" sz="1400" dirty="0" smtClean="0"/>
              <a:t>, Ann of </a:t>
            </a:r>
            <a:r>
              <a:rPr lang="en-US" sz="1400" dirty="0" err="1" smtClean="0"/>
              <a:t>Int</a:t>
            </a:r>
            <a:r>
              <a:rPr lang="en-US" sz="1400" dirty="0" smtClean="0"/>
              <a:t> Med, 2017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Ερωτήματα προς απάντηση: 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l-GR" sz="2400" b="1" dirty="0" smtClean="0"/>
              <a:t>Έναρξη  από τη διάγνωση μαζί με στεροειδή? Σε ποιους?</a:t>
            </a:r>
            <a:endParaRPr lang="en-US" sz="2400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l-GR" sz="2400" b="1" dirty="0" smtClean="0"/>
              <a:t>Διάρκεια θεραπείας : </a:t>
            </a:r>
            <a:r>
              <a:rPr lang="en-US" sz="2400" b="1" dirty="0" smtClean="0"/>
              <a:t>taper/stop?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400" b="1" dirty="0" smtClean="0"/>
              <a:t>Effectiveness </a:t>
            </a:r>
            <a:r>
              <a:rPr lang="el-GR" sz="2400" b="1" dirty="0" smtClean="0"/>
              <a:t>ανάλογα με την κλινική παρουσίαση </a:t>
            </a:r>
            <a:endParaRPr lang="en-US" sz="2400" b="1" dirty="0" smtClean="0"/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el-GR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LV </a:t>
            </a:r>
            <a:r>
              <a:rPr lang="el-GR" sz="1800" b="1" dirty="0" smtClean="0">
                <a:solidFill>
                  <a:srgbClr val="0070C0"/>
                </a:solidFill>
              </a:rPr>
              <a:t>προσβολή/</a:t>
            </a:r>
            <a:r>
              <a:rPr lang="en-US" sz="1800" b="1" dirty="0" smtClean="0">
                <a:solidFill>
                  <a:srgbClr val="0070C0"/>
                </a:solidFill>
              </a:rPr>
              <a:t>isolated </a:t>
            </a:r>
            <a:r>
              <a:rPr lang="en-US" sz="1800" b="1" dirty="0" err="1" smtClean="0">
                <a:solidFill>
                  <a:srgbClr val="0070C0"/>
                </a:solidFill>
              </a:rPr>
              <a:t>aortitis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70C0"/>
                </a:solidFill>
              </a:rPr>
              <a:t>Visual loss </a:t>
            </a:r>
          </a:p>
          <a:p>
            <a:pPr>
              <a:lnSpc>
                <a:spcPct val="160000"/>
              </a:lnSpc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l-GR" sz="20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l-GR" sz="2400" b="1" dirty="0" err="1" smtClean="0"/>
              <a:t>Μονοθεραπεία</a:t>
            </a:r>
            <a:r>
              <a:rPr lang="el-GR" sz="2400" b="1" dirty="0" smtClean="0"/>
              <a:t>???</a:t>
            </a:r>
            <a:endParaRPr lang="en-US" sz="2400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l-GR" sz="2400" b="1" dirty="0" smtClean="0"/>
              <a:t>Πόσο γρήγορο </a:t>
            </a:r>
            <a:r>
              <a:rPr lang="en-US" sz="2400" b="1" dirty="0" smtClean="0"/>
              <a:t>GC taper? </a:t>
            </a:r>
            <a:endParaRPr lang="el-GR" sz="2400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l-GR" sz="2400" b="1" dirty="0" smtClean="0"/>
              <a:t>Ασφάλεια/ </a:t>
            </a:r>
            <a:r>
              <a:rPr lang="en-US" sz="2400" b="1" dirty="0" smtClean="0"/>
              <a:t>cost effectiveness </a:t>
            </a:r>
            <a:r>
              <a:rPr lang="el-GR" sz="2400" b="1" dirty="0" smtClean="0"/>
              <a:t>μετά τον πρώτο χρόνο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400" b="1" dirty="0" smtClean="0"/>
              <a:t>Monitoring ε</a:t>
            </a:r>
            <a:r>
              <a:rPr lang="el-GR" sz="2400" b="1" dirty="0" err="1" smtClean="0"/>
              <a:t>νεργότητας</a:t>
            </a:r>
            <a:r>
              <a:rPr lang="el-GR" sz="2400" b="1" dirty="0" smtClean="0"/>
              <a:t> νόσου κατά τη θεραπεία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</a:rPr>
              <a:t>PET?/MRA?</a:t>
            </a:r>
            <a:endParaRPr lang="el-GR" sz="2000" b="1" dirty="0" smtClean="0">
              <a:solidFill>
                <a:srgbClr val="0070C0"/>
              </a:solidFill>
            </a:endParaRP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</a:rPr>
              <a:t> Biomarkers?</a:t>
            </a:r>
            <a:endParaRPr lang="el-GR" sz="2000" b="1" dirty="0" smtClean="0">
              <a:solidFill>
                <a:srgbClr val="0070C0"/>
              </a:solidFill>
            </a:endParaRP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643570" y="6429396"/>
            <a:ext cx="3500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Schirmer</a:t>
            </a:r>
            <a:r>
              <a:rPr lang="en-US" sz="1400" dirty="0" smtClean="0"/>
              <a:t> et al. Exp Rev of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Immun</a:t>
            </a:r>
            <a:r>
              <a:rPr lang="en-US" sz="1400" dirty="0" smtClean="0"/>
              <a:t>, 2018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TCZ: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TA</a:t>
            </a: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94488"/>
            <a:ext cx="5214974" cy="18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500174"/>
            <a:ext cx="38481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80736"/>
            <a:ext cx="4500562" cy="266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0" y="378619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1ary endpoint</a:t>
            </a:r>
            <a:r>
              <a:rPr lang="en-US" b="1" dirty="0" smtClean="0"/>
              <a:t>: Time to relapse ( </a:t>
            </a:r>
            <a:r>
              <a:rPr lang="el-GR" b="1" dirty="0" smtClean="0"/>
              <a:t>ΔΕΝ επετεύχθη</a:t>
            </a:r>
            <a:r>
              <a:rPr lang="en-US" b="1" dirty="0" smtClean="0"/>
              <a:t>)</a:t>
            </a:r>
            <a:endParaRPr lang="el-GR" b="1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Μικρό δείγμα ασθενών;;;</a:t>
            </a: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7215206" y="3571876"/>
            <a:ext cx="1785950" cy="7858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00768"/>
            <a:ext cx="74231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Στρογγυλεμένο ορθογώνιο"/>
          <p:cNvSpPr/>
          <p:nvPr/>
        </p:nvSpPr>
        <p:spPr>
          <a:xfrm>
            <a:off x="3428992" y="6357958"/>
            <a:ext cx="3786214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Abatacept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8428722" cy="456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143636" y="6357958"/>
            <a:ext cx="300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Koster</a:t>
            </a:r>
            <a:r>
              <a:rPr lang="en-US" sz="1400" dirty="0" smtClean="0"/>
              <a:t> et al. </a:t>
            </a:r>
            <a:r>
              <a:rPr lang="en-US" sz="1400" dirty="0" err="1" smtClean="0"/>
              <a:t>Curr</a:t>
            </a:r>
            <a:r>
              <a:rPr lang="en-US" sz="1400" dirty="0" smtClean="0"/>
              <a:t> Op, 2016</a:t>
            </a:r>
            <a:endParaRPr lang="el-GR" sz="1400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000496" y="3143248"/>
            <a:ext cx="1214446" cy="71438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71472" y="2643182"/>
            <a:ext cx="1143008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571472" y="3571876"/>
            <a:ext cx="1143008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7429520" y="3857628"/>
            <a:ext cx="1071570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7715272" y="3500438"/>
            <a:ext cx="78581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Abatacept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GCA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 smtClean="0"/>
              <a:t>Πολυκεντρική, τυχαιοποιημένη, διπλή τυφλή μελέτη </a:t>
            </a:r>
            <a:r>
              <a:rPr lang="el-GR" sz="2400" b="1" dirty="0" smtClean="0"/>
              <a:t>(</a:t>
            </a:r>
            <a:r>
              <a:rPr lang="en-US" sz="2400" b="1" dirty="0" smtClean="0"/>
              <a:t>n=49) </a:t>
            </a:r>
            <a:r>
              <a:rPr lang="el-GR" sz="2000" dirty="0" smtClean="0"/>
              <a:t>με </a:t>
            </a:r>
            <a:r>
              <a:rPr lang="el-GR" sz="2000" dirty="0" err="1" smtClean="0"/>
              <a:t>νεοδιαγνωσθείσα</a:t>
            </a:r>
            <a:r>
              <a:rPr lang="el-GR" sz="2000" dirty="0" smtClean="0"/>
              <a:t> ή υποτροπιάζουσα νόσο.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1</a:t>
            </a:r>
            <a:r>
              <a:rPr lang="en-US" sz="2000" dirty="0" err="1" smtClean="0"/>
              <a:t>ary</a:t>
            </a:r>
            <a:r>
              <a:rPr lang="en-US" sz="2000" dirty="0" smtClean="0"/>
              <a:t> endpoint</a:t>
            </a:r>
            <a:r>
              <a:rPr lang="en-US" sz="2000" b="1" dirty="0" smtClean="0"/>
              <a:t>: </a:t>
            </a:r>
            <a:r>
              <a:rPr lang="el-GR" sz="2000" b="1" dirty="0" smtClean="0"/>
              <a:t>Διάρκεια ύφεσης  </a:t>
            </a:r>
            <a:r>
              <a:rPr lang="en-US" sz="2000" b="1" dirty="0" smtClean="0"/>
              <a:t>(relapse free survival)</a:t>
            </a: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n-US" sz="2400" b="1" dirty="0" smtClean="0"/>
          </a:p>
          <a:p>
            <a:pPr>
              <a:buFont typeface="Wingdings" pitchFamily="2" charset="2"/>
              <a:buChar char="ü"/>
            </a:pPr>
            <a:endParaRPr lang="el-GR" sz="24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038600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85860"/>
            <a:ext cx="4610104" cy="344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6000760" y="6429396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Langford et al. </a:t>
            </a:r>
            <a:r>
              <a:rPr lang="en-US" sz="1400" dirty="0" err="1" smtClean="0"/>
              <a:t>Arthr</a:t>
            </a:r>
            <a:r>
              <a:rPr lang="en-US" sz="1400" dirty="0" smtClean="0"/>
              <a:t> Rheum , 2017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Abatacept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GCA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/>
              <a:t>Ύφεση στους 12 μήνες: </a:t>
            </a:r>
            <a:r>
              <a:rPr lang="el-GR" sz="2400" b="1" dirty="0" smtClean="0">
                <a:solidFill>
                  <a:srgbClr val="C00000"/>
                </a:solidFill>
              </a:rPr>
              <a:t>48% </a:t>
            </a:r>
            <a:r>
              <a:rPr lang="el-GR" sz="2400" b="1" dirty="0" smtClean="0"/>
              <a:t>ΑΒΑ </a:t>
            </a:r>
            <a:r>
              <a:rPr lang="en-US" sz="1800" b="1" dirty="0" err="1" smtClean="0"/>
              <a:t>vs</a:t>
            </a:r>
            <a:r>
              <a:rPr lang="en-US" sz="18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31% </a:t>
            </a:r>
            <a:r>
              <a:rPr lang="en-US" sz="2400" b="1" dirty="0" smtClean="0"/>
              <a:t>placebo </a:t>
            </a:r>
            <a:r>
              <a:rPr lang="en-US" sz="2400" b="1" dirty="0" smtClean="0">
                <a:solidFill>
                  <a:srgbClr val="C00000"/>
                </a:solidFill>
              </a:rPr>
              <a:t>(p=0.049)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Μέση διάρκεια ύφεσης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9,9 </a:t>
            </a:r>
            <a:r>
              <a:rPr lang="el-GR" sz="2400" dirty="0" smtClean="0"/>
              <a:t>μήνες</a:t>
            </a:r>
            <a:r>
              <a:rPr lang="el-GR" sz="2400" b="1" dirty="0" smtClean="0"/>
              <a:t> ΑΒΑ </a:t>
            </a:r>
            <a:r>
              <a:rPr lang="en-US" sz="1800" dirty="0" smtClean="0"/>
              <a:t>VS </a:t>
            </a:r>
            <a:r>
              <a:rPr lang="en-US" sz="2400" b="1" dirty="0" smtClean="0">
                <a:solidFill>
                  <a:srgbClr val="C00000"/>
                </a:solidFill>
              </a:rPr>
              <a:t>3.9</a:t>
            </a:r>
            <a:r>
              <a:rPr lang="en-US" sz="2400" dirty="0" smtClean="0"/>
              <a:t> </a:t>
            </a:r>
            <a:r>
              <a:rPr lang="en-US" sz="2400" b="1" dirty="0" smtClean="0"/>
              <a:t>placebo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(p=0.023)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b="1" dirty="0" smtClean="0"/>
          </a:p>
          <a:p>
            <a:pPr>
              <a:buFont typeface="Wingdings" pitchFamily="2" charset="2"/>
              <a:buChar char="ü"/>
            </a:pPr>
            <a:endParaRPr lang="el-GR" sz="2400" b="1" dirty="0" smtClean="0"/>
          </a:p>
          <a:p>
            <a:pPr>
              <a:buNone/>
            </a:pP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380449" cy="279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000760" y="633478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Langford et al. </a:t>
            </a:r>
            <a:r>
              <a:rPr lang="en-US" sz="1400" dirty="0" err="1" smtClean="0"/>
              <a:t>Arthr</a:t>
            </a:r>
            <a:r>
              <a:rPr lang="en-US" sz="1400" dirty="0" smtClean="0"/>
              <a:t> Rheum , 2017</a:t>
            </a:r>
          </a:p>
          <a:p>
            <a:r>
              <a:rPr lang="en-US" sz="1400" dirty="0" err="1" smtClean="0"/>
              <a:t>Boysson</a:t>
            </a:r>
            <a:r>
              <a:rPr lang="en-US" sz="1400" dirty="0" smtClean="0"/>
              <a:t> et al.  </a:t>
            </a:r>
            <a:r>
              <a:rPr lang="en-US" sz="1400" dirty="0" err="1" smtClean="0"/>
              <a:t>Arthr</a:t>
            </a:r>
            <a:r>
              <a:rPr lang="en-US" sz="1400" dirty="0" smtClean="0"/>
              <a:t> Rheum, 2017</a:t>
            </a:r>
            <a:endParaRPr lang="el-GR" sz="1400" dirty="0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5929322" y="1714488"/>
            <a:ext cx="71438" cy="1000132"/>
          </a:xfrm>
          <a:prstGeom prst="downArrow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76" name="AutoShape 4" descr="Image result for face wonde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142844" y="5072074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0070C0"/>
                </a:solidFill>
              </a:rPr>
              <a:t>Διαφορετικό σχήμα μείωσης </a:t>
            </a:r>
            <a:r>
              <a:rPr lang="en-US" b="1" dirty="0" smtClean="0">
                <a:solidFill>
                  <a:srgbClr val="0070C0"/>
                </a:solidFill>
              </a:rPr>
              <a:t>GCs </a:t>
            </a:r>
            <a:r>
              <a:rPr lang="el-GR" b="1" dirty="0" smtClean="0">
                <a:solidFill>
                  <a:srgbClr val="0070C0"/>
                </a:solidFill>
              </a:rPr>
              <a:t>από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eular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ή </a:t>
            </a:r>
            <a:r>
              <a:rPr lang="en-US" b="1" dirty="0" smtClean="0">
                <a:solidFill>
                  <a:srgbClr val="0070C0"/>
                </a:solidFill>
              </a:rPr>
              <a:t>BSR guidelines</a:t>
            </a:r>
            <a:r>
              <a:rPr lang="el-GR" b="1" dirty="0" smtClean="0">
                <a:solidFill>
                  <a:srgbClr val="0070C0"/>
                </a:solidFill>
              </a:rPr>
              <a:t> (σύνολο 28 </a:t>
            </a:r>
            <a:r>
              <a:rPr lang="el-GR" b="1" dirty="0" err="1" smtClean="0">
                <a:solidFill>
                  <a:srgbClr val="0070C0"/>
                </a:solidFill>
              </a:rPr>
              <a:t>εβδ</a:t>
            </a:r>
            <a:r>
              <a:rPr lang="el-GR" b="1" dirty="0" smtClean="0">
                <a:solidFill>
                  <a:srgbClr val="0070C0"/>
                </a:solidFill>
              </a:rPr>
              <a:t>.)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0070C0"/>
                </a:solidFill>
              </a:rPr>
              <a:t>Βραδύ </a:t>
            </a:r>
            <a:r>
              <a:rPr lang="en-US" b="1" dirty="0" smtClean="0">
                <a:solidFill>
                  <a:srgbClr val="0070C0"/>
                </a:solidFill>
              </a:rPr>
              <a:t>tapering </a:t>
            </a:r>
            <a:r>
              <a:rPr lang="el-GR" b="1" dirty="0" smtClean="0">
                <a:solidFill>
                  <a:srgbClr val="0070C0"/>
                </a:solidFill>
              </a:rPr>
              <a:t>στις πρώτες 12 </a:t>
            </a:r>
            <a:r>
              <a:rPr lang="el-GR" b="1" dirty="0" err="1" smtClean="0">
                <a:solidFill>
                  <a:srgbClr val="0070C0"/>
                </a:solidFill>
              </a:rPr>
              <a:t>εβδ</a:t>
            </a:r>
            <a:r>
              <a:rPr lang="el-GR" b="1" dirty="0" smtClean="0">
                <a:solidFill>
                  <a:srgbClr val="0070C0"/>
                </a:solidFill>
              </a:rPr>
              <a:t>,  γρήγορο στις επόμενες 16. </a:t>
            </a:r>
            <a:r>
              <a:rPr lang="en-US" b="1" dirty="0" smtClean="0">
                <a:solidFill>
                  <a:srgbClr val="0070C0"/>
                </a:solidFill>
              </a:rPr>
              <a:t>Bias???</a:t>
            </a:r>
          </a:p>
          <a:p>
            <a:endParaRPr lang="en-US" sz="2000" b="1" dirty="0" smtClean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000636"/>
            <a:ext cx="952517" cy="7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Abatacept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TA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Παρόμοια σχεδιασμένη μελέτη, πολυκεντρική, διπλή τυφλή, τυχαιοποιημένη </a:t>
            </a:r>
            <a:r>
              <a:rPr lang="el-GR" sz="2000" b="1" dirty="0" smtClean="0"/>
              <a:t>(</a:t>
            </a:r>
            <a:r>
              <a:rPr lang="en-US" sz="2000" b="1" dirty="0" smtClean="0"/>
              <a:t>n=26)</a:t>
            </a:r>
            <a:endParaRPr lang="el-GR" sz="2000" b="1" dirty="0" smtClean="0"/>
          </a:p>
          <a:p>
            <a:pPr>
              <a:lnSpc>
                <a:spcPct val="150000"/>
              </a:lnSpc>
              <a:buNone/>
            </a:pP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Ύφεση στους 12 μήνες: </a:t>
            </a:r>
            <a:r>
              <a:rPr lang="en-US" sz="2000" b="1" dirty="0" smtClean="0">
                <a:solidFill>
                  <a:srgbClr val="C00000"/>
                </a:solidFill>
              </a:rPr>
              <a:t>22</a:t>
            </a:r>
            <a:r>
              <a:rPr lang="el-GR" sz="2000" b="1" dirty="0" smtClean="0">
                <a:solidFill>
                  <a:srgbClr val="C00000"/>
                </a:solidFill>
              </a:rPr>
              <a:t>% </a:t>
            </a:r>
            <a:r>
              <a:rPr lang="el-GR" sz="2000" b="1" dirty="0" smtClean="0"/>
              <a:t>ΑΒΑ </a:t>
            </a:r>
            <a:r>
              <a:rPr lang="en-US" sz="1600" b="1" dirty="0" err="1" smtClean="0"/>
              <a:t>vs</a:t>
            </a:r>
            <a:r>
              <a:rPr lang="en-US" sz="1600" b="1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40% </a:t>
            </a:r>
            <a:r>
              <a:rPr lang="en-US" sz="2000" b="1" dirty="0" smtClean="0"/>
              <a:t>placebo </a:t>
            </a:r>
            <a:r>
              <a:rPr lang="en-US" sz="2000" b="1" dirty="0" smtClean="0">
                <a:solidFill>
                  <a:srgbClr val="C00000"/>
                </a:solidFill>
              </a:rPr>
              <a:t>(p=0.853)</a:t>
            </a:r>
            <a:endParaRPr lang="el-GR" sz="20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l-GR" sz="2400" b="1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6440183" y="6429396"/>
            <a:ext cx="2703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Langford et al. </a:t>
            </a:r>
            <a:r>
              <a:rPr lang="en-US" sz="1400" dirty="0" err="1" smtClean="0"/>
              <a:t>Arthr</a:t>
            </a:r>
            <a:r>
              <a:rPr lang="en-US" sz="1400" dirty="0" smtClean="0"/>
              <a:t> Rheum ,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75260"/>
            <a:ext cx="4512016" cy="325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0" y="5643578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Conclusions</a:t>
            </a:r>
            <a:r>
              <a:rPr lang="en-US" sz="2000" b="1" dirty="0" smtClean="0">
                <a:solidFill>
                  <a:srgbClr val="C00000"/>
                </a:solidFill>
              </a:rPr>
              <a:t>—In patients with TAK the addition of </a:t>
            </a:r>
            <a:r>
              <a:rPr lang="en-US" sz="2000" b="1" dirty="0" err="1" smtClean="0">
                <a:solidFill>
                  <a:srgbClr val="C00000"/>
                </a:solidFill>
              </a:rPr>
              <a:t>abatacept</a:t>
            </a:r>
            <a:r>
              <a:rPr lang="en-US" sz="2000" b="1" dirty="0" smtClean="0">
                <a:solidFill>
                  <a:srgbClr val="C00000"/>
                </a:solidFill>
              </a:rPr>
              <a:t> to a treatment regimen with prednisone did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NOT reduce the risk of relapse.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Στεροειδή και </a:t>
            </a:r>
            <a:r>
              <a:rPr lang="en-US" sz="2800" b="1" dirty="0" smtClean="0">
                <a:solidFill>
                  <a:srgbClr val="C00000"/>
                </a:solidFill>
              </a:rPr>
              <a:t>LVVs ( GCA/TA):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Θεραπεία εκλογής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1950(Schick </a:t>
            </a:r>
            <a:r>
              <a:rPr lang="en-US" sz="2400" dirty="0" smtClean="0"/>
              <a:t>et al): </a:t>
            </a:r>
            <a:r>
              <a:rPr lang="el-GR" sz="2400" b="1" dirty="0" smtClean="0"/>
              <a:t>2</a:t>
            </a:r>
            <a:r>
              <a:rPr lang="el-GR" sz="2400" dirty="0" smtClean="0"/>
              <a:t> περιπτώσεις ασθενών με </a:t>
            </a:r>
            <a:r>
              <a:rPr lang="en-US" sz="2400" dirty="0" smtClean="0"/>
              <a:t>GCA </a:t>
            </a:r>
            <a:r>
              <a:rPr lang="el-GR" sz="2400" dirty="0" smtClean="0"/>
              <a:t>που απάντησαν στα </a:t>
            </a:r>
            <a:r>
              <a:rPr lang="en-US" sz="2400" dirty="0" smtClean="0"/>
              <a:t>GCs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1957( </a:t>
            </a:r>
            <a:r>
              <a:rPr lang="en-US" sz="2400" b="1" dirty="0" err="1" smtClean="0"/>
              <a:t>Birkhead</a:t>
            </a:r>
            <a:r>
              <a:rPr lang="en-US" sz="2400" b="1" dirty="0" smtClean="0"/>
              <a:t> </a:t>
            </a:r>
            <a:r>
              <a:rPr lang="en-US" sz="2400" dirty="0" smtClean="0"/>
              <a:t>et al</a:t>
            </a:r>
            <a:r>
              <a:rPr lang="en-US" sz="2400" b="1" dirty="0" smtClean="0"/>
              <a:t>, Mayo Clinic): 55 </a:t>
            </a:r>
            <a:r>
              <a:rPr lang="el-GR" sz="2400" dirty="0" smtClean="0"/>
              <a:t>περιπτώσεις</a:t>
            </a:r>
            <a:r>
              <a:rPr lang="en-US" sz="2400" dirty="0" smtClean="0"/>
              <a:t> GCA </a:t>
            </a:r>
            <a:r>
              <a:rPr lang="el-GR" sz="2400" dirty="0" smtClean="0"/>
              <a:t>επιβεβαιωμένες με βιοψία</a:t>
            </a:r>
            <a:r>
              <a:rPr lang="en-US" sz="2400" dirty="0" smtClean="0"/>
              <a:t>, </a:t>
            </a:r>
            <a:r>
              <a:rPr lang="el-GR" sz="2400" dirty="0" smtClean="0"/>
              <a:t>θεραπεία με </a:t>
            </a:r>
            <a:r>
              <a:rPr lang="en-US" sz="2400" dirty="0" smtClean="0"/>
              <a:t>GCs</a:t>
            </a:r>
          </a:p>
          <a:p>
            <a:endParaRPr lang="en-US" sz="2400" b="1" dirty="0" smtClean="0"/>
          </a:p>
          <a:p>
            <a:endParaRPr lang="el-G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643314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Ustekinumab</a:t>
            </a: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64" y="1428736"/>
            <a:ext cx="85261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Στρογγυλεμένο ορθογώνιο"/>
          <p:cNvSpPr/>
          <p:nvPr/>
        </p:nvSpPr>
        <p:spPr>
          <a:xfrm>
            <a:off x="642910" y="3643314"/>
            <a:ext cx="1500198" cy="64294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ύλεμα μίας γωνίας ορθογωνίου"/>
          <p:cNvSpPr/>
          <p:nvPr/>
        </p:nvSpPr>
        <p:spPr>
          <a:xfrm>
            <a:off x="7215206" y="3643314"/>
            <a:ext cx="1214446" cy="642942"/>
          </a:xfrm>
          <a:prstGeom prst="round1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00034" y="2714620"/>
            <a:ext cx="1214446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4071934" y="3214686"/>
            <a:ext cx="1143008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6143636" y="6357958"/>
            <a:ext cx="300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Koster</a:t>
            </a:r>
            <a:r>
              <a:rPr lang="en-US" sz="1400" dirty="0" smtClean="0"/>
              <a:t> et al. </a:t>
            </a:r>
            <a:r>
              <a:rPr lang="en-US" sz="1400" dirty="0" err="1" smtClean="0"/>
              <a:t>Curr</a:t>
            </a:r>
            <a:r>
              <a:rPr lang="en-US" sz="1400" dirty="0" smtClean="0"/>
              <a:t> Op, 2016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Ustekinumab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GCA: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Προοπτική </a:t>
            </a:r>
            <a:r>
              <a:rPr lang="en-US" sz="2000" dirty="0" smtClean="0"/>
              <a:t>open label </a:t>
            </a:r>
            <a:r>
              <a:rPr lang="el-GR" sz="2000" dirty="0" smtClean="0"/>
              <a:t>μελέτη 25 ασθενών </a:t>
            </a:r>
            <a:r>
              <a:rPr lang="el-GR" sz="2000" b="1" dirty="0" smtClean="0">
                <a:solidFill>
                  <a:srgbClr val="C00000"/>
                </a:solidFill>
              </a:rPr>
              <a:t>με ανθεκτική </a:t>
            </a:r>
            <a:r>
              <a:rPr lang="en-US" sz="2000" b="1" dirty="0" smtClean="0">
                <a:solidFill>
                  <a:srgbClr val="C00000"/>
                </a:solidFill>
              </a:rPr>
              <a:t>GCA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( GCs, MTX, AZA, LEF, ADA, </a:t>
            </a:r>
            <a:r>
              <a:rPr lang="en-US" sz="2000" b="1" dirty="0" err="1" smtClean="0"/>
              <a:t>Gevokizumab</a:t>
            </a:r>
            <a:r>
              <a:rPr lang="en-US" sz="2000" b="1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90 mg </a:t>
            </a:r>
            <a:r>
              <a:rPr lang="en-US" sz="2000" b="1" dirty="0" smtClean="0"/>
              <a:t>UST( </a:t>
            </a:r>
            <a:r>
              <a:rPr lang="el-GR" sz="2000" b="1" dirty="0" err="1" smtClean="0"/>
              <a:t>εβδ</a:t>
            </a:r>
            <a:r>
              <a:rPr lang="el-GR" sz="2000" b="1" dirty="0" smtClean="0"/>
              <a:t>. 0,4 και κάθε 12)</a:t>
            </a:r>
          </a:p>
          <a:p>
            <a:pPr>
              <a:lnSpc>
                <a:spcPct val="150000"/>
              </a:lnSpc>
              <a:buNone/>
            </a:pPr>
            <a:endParaRPr lang="el-GR" sz="2400" b="1" dirty="0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1</a:t>
            </a:r>
            <a:r>
              <a:rPr lang="en-US" sz="2000" dirty="0" err="1" smtClean="0"/>
              <a:t>ary</a:t>
            </a:r>
            <a:r>
              <a:rPr lang="en-US" sz="2000" dirty="0" smtClean="0"/>
              <a:t> endpoint: </a:t>
            </a:r>
            <a:r>
              <a:rPr lang="el-GR" sz="2000" b="1" dirty="0" smtClean="0"/>
              <a:t>σύγκριση μέσης δόσης </a:t>
            </a:r>
            <a:r>
              <a:rPr lang="en-US" sz="2000" b="1" dirty="0" smtClean="0"/>
              <a:t>GCs </a:t>
            </a:r>
            <a:r>
              <a:rPr lang="el-GR" sz="2000" b="1" dirty="0" smtClean="0"/>
              <a:t>πριν τη χορήγηση</a:t>
            </a:r>
            <a:r>
              <a:rPr lang="en-US" sz="2000" b="1" dirty="0" smtClean="0"/>
              <a:t> UST</a:t>
            </a:r>
            <a:r>
              <a:rPr lang="el-GR" sz="2000" b="1" dirty="0" smtClean="0"/>
              <a:t> και στις 52 </a:t>
            </a:r>
            <a:r>
              <a:rPr lang="el-GR" sz="2000" b="1" dirty="0" err="1" smtClean="0"/>
              <a:t>εβδ</a:t>
            </a:r>
            <a:r>
              <a:rPr lang="el-GR" sz="2000" b="1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2ary outcomes: </a:t>
            </a:r>
            <a:endParaRPr lang="el-GR" sz="20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b="1" dirty="0" smtClean="0"/>
              <a:t>Κλινική υποτροπή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b="1" dirty="0" smtClean="0"/>
              <a:t>Δείκτες φλεγμονής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b="1" dirty="0" smtClean="0"/>
              <a:t>Εκτίμηση βλαβών με </a:t>
            </a:r>
            <a:r>
              <a:rPr lang="en-US" sz="1800" b="1" dirty="0" smtClean="0"/>
              <a:t>CT </a:t>
            </a:r>
            <a:r>
              <a:rPr lang="el-GR" sz="1800" b="1" dirty="0" smtClean="0"/>
              <a:t>αγγειογραφία</a:t>
            </a:r>
            <a:endParaRPr lang="en-US" sz="1800" b="1" dirty="0" smtClean="0"/>
          </a:p>
          <a:p>
            <a:endParaRPr lang="el-G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14554"/>
            <a:ext cx="533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6305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6643702" y="6429396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Conway et al. 2018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Ustekinumab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GCA: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8842"/>
            <a:ext cx="8229600" cy="43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Στρογγυλεμένο ορθογώνιο"/>
          <p:cNvSpPr/>
          <p:nvPr/>
        </p:nvSpPr>
        <p:spPr>
          <a:xfrm>
            <a:off x="6572264" y="1857364"/>
            <a:ext cx="2071702" cy="41434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6643702" y="6429396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Conway et al. 2018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Ustekinumab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GCA: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Κανένας δεν υποτροπίασε στις 52 εβδομάδες υπό </a:t>
            </a:r>
            <a:r>
              <a:rPr lang="en-US" sz="2000" dirty="0" smtClean="0"/>
              <a:t>UST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Κανένας νέες βλάβες στη </a:t>
            </a:r>
            <a:r>
              <a:rPr lang="en-US" sz="2000" dirty="0" smtClean="0"/>
              <a:t>CT </a:t>
            </a:r>
            <a:r>
              <a:rPr lang="el-GR" sz="2000" dirty="0" smtClean="0"/>
              <a:t>αγγειογραφία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8/10</a:t>
            </a:r>
            <a:r>
              <a:rPr lang="el-GR" sz="2000" dirty="0" smtClean="0"/>
              <a:t> βελτίωση των βλαβών ( πάχος τοιχώματος)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4/8 </a:t>
            </a:r>
            <a:r>
              <a:rPr lang="el-GR" sz="2000" dirty="0" smtClean="0"/>
              <a:t>πλήρης εξάλειψη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Χωρίς μη απρόσμενα </a:t>
            </a:r>
            <a:r>
              <a:rPr lang="en-US" sz="2000" dirty="0" smtClean="0"/>
              <a:t>AEs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l-G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714884"/>
            <a:ext cx="778754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643702" y="6429396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Conway et al. 2018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Ustekinumab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TA: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Πιλοτική μελέτη 3 ασθενών με ανθεκτική ΤΑ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FF0000"/>
                </a:solidFill>
              </a:rPr>
              <a:t>45 </a:t>
            </a:r>
            <a:r>
              <a:rPr lang="en-US" sz="2000" b="1" dirty="0" smtClean="0">
                <a:solidFill>
                  <a:srgbClr val="FF0000"/>
                </a:solidFill>
              </a:rPr>
              <a:t>mg </a:t>
            </a:r>
            <a:r>
              <a:rPr lang="en-US" sz="2000" dirty="0" smtClean="0"/>
              <a:t>UST </a:t>
            </a:r>
            <a:r>
              <a:rPr lang="el-GR" sz="2000" dirty="0" smtClean="0"/>
              <a:t>μέρα 0, 28.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Βελτίωση </a:t>
            </a:r>
            <a:r>
              <a:rPr lang="el-GR" sz="2000" dirty="0" err="1" smtClean="0"/>
              <a:t>φλεγμ</a:t>
            </a:r>
            <a:r>
              <a:rPr lang="el-GR" sz="2000" dirty="0" smtClean="0"/>
              <a:t>.  δεικτών στους 3 μήνες, χωρίς βελτίωση στις βλάβες στην </a:t>
            </a:r>
            <a:r>
              <a:rPr lang="en-US" sz="2000" dirty="0" smtClean="0"/>
              <a:t>MRI.</a:t>
            </a:r>
            <a:endParaRPr lang="el-GR" sz="2000" dirty="0" smtClean="0"/>
          </a:p>
          <a:p>
            <a:pPr>
              <a:buFont typeface="Wingdings" pitchFamily="2" charset="2"/>
              <a:buChar char="ü"/>
            </a:pPr>
            <a:endParaRPr lang="el-GR" sz="2400" b="1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Χαμηλή δόση και μικρή διάρκεια αγωγής???</a:t>
            </a:r>
          </a:p>
          <a:p>
            <a:pPr>
              <a:buFont typeface="Wingdings" pitchFamily="2" charset="2"/>
              <a:buChar char="ü"/>
            </a:pPr>
            <a:endParaRPr lang="el-GR" sz="2400" b="1" dirty="0" smtClean="0"/>
          </a:p>
          <a:p>
            <a:pPr>
              <a:buFont typeface="Wingdings" pitchFamily="2" charset="2"/>
              <a:buChar char="ü"/>
            </a:pPr>
            <a:endParaRPr lang="en-US" sz="2400" b="1" dirty="0" smtClean="0"/>
          </a:p>
          <a:p>
            <a:pPr>
              <a:buFont typeface="Wingdings" pitchFamily="2" charset="2"/>
              <a:buChar char="ü"/>
            </a:pPr>
            <a:endParaRPr lang="el-GR" sz="2400" b="1" dirty="0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2143108" y="4500570"/>
            <a:ext cx="285752" cy="57150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215074" y="6334780"/>
            <a:ext cx="29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Terao</a:t>
            </a:r>
            <a:r>
              <a:rPr lang="en-US" sz="1400" dirty="0" smtClean="0"/>
              <a:t> et al. Scand. J. Med, 2015</a:t>
            </a:r>
          </a:p>
          <a:p>
            <a:r>
              <a:rPr lang="en-US" sz="1400" dirty="0" err="1" smtClean="0"/>
              <a:t>Yachoui</a:t>
            </a:r>
            <a:r>
              <a:rPr lang="en-US" sz="1400" dirty="0" smtClean="0"/>
              <a:t> et al. Scand J Med, 2017</a:t>
            </a:r>
            <a:endParaRPr lang="el-GR" sz="1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00108"/>
            <a:ext cx="2857520" cy="475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142844" y="6000768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1 </a:t>
            </a:r>
            <a:r>
              <a:rPr lang="en-US" sz="2000" b="1" dirty="0" smtClean="0"/>
              <a:t>case report </a:t>
            </a:r>
            <a:r>
              <a:rPr lang="el-GR" sz="2000" b="1" dirty="0" smtClean="0"/>
              <a:t>με </a:t>
            </a:r>
            <a:r>
              <a:rPr lang="en-US" sz="2000" b="1" dirty="0" smtClean="0"/>
              <a:t>resolution </a:t>
            </a:r>
            <a:r>
              <a:rPr lang="el-GR" sz="2000" b="1" dirty="0" smtClean="0"/>
              <a:t>των βλαβών στην αορτή </a:t>
            </a:r>
            <a:r>
              <a:rPr lang="el-GR" sz="2000" b="1" dirty="0" smtClean="0">
                <a:solidFill>
                  <a:srgbClr val="FF0000"/>
                </a:solidFill>
              </a:rPr>
              <a:t>με 90</a:t>
            </a:r>
            <a:r>
              <a:rPr lang="en-US" sz="2000" b="1" dirty="0" smtClean="0">
                <a:solidFill>
                  <a:srgbClr val="FF0000"/>
                </a:solidFill>
              </a:rPr>
              <a:t>mg </a:t>
            </a:r>
            <a:r>
              <a:rPr lang="en-US" sz="2000" b="1" dirty="0" smtClean="0"/>
              <a:t>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Rituximab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GCA: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b="1" dirty="0" smtClean="0"/>
              <a:t> </a:t>
            </a:r>
            <a:r>
              <a:rPr lang="el-GR" sz="2000" dirty="0" smtClean="0"/>
              <a:t>Μόνο </a:t>
            </a:r>
            <a:r>
              <a:rPr lang="en-US" sz="2000" dirty="0" smtClean="0"/>
              <a:t>2 case reports </a:t>
            </a:r>
            <a:r>
              <a:rPr lang="el-GR" sz="2000" dirty="0" smtClean="0"/>
              <a:t>με επιτυχή έκβαση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Άγνωστο αν είναι  μείζων ο</a:t>
            </a:r>
            <a:r>
              <a:rPr lang="en-US" sz="2000" dirty="0" smtClean="0"/>
              <a:t> </a:t>
            </a:r>
            <a:r>
              <a:rPr lang="el-GR" sz="2000" dirty="0" err="1" smtClean="0"/>
              <a:t>παθογενετικός</a:t>
            </a:r>
            <a:r>
              <a:rPr lang="el-GR" sz="2000" dirty="0" smtClean="0"/>
              <a:t> ρόλος των </a:t>
            </a:r>
            <a:r>
              <a:rPr lang="en-US" sz="2000" dirty="0" smtClean="0"/>
              <a:t>B cells </a:t>
            </a:r>
            <a:r>
              <a:rPr lang="el-GR" sz="2000" dirty="0" smtClean="0"/>
              <a:t>στην  </a:t>
            </a:r>
            <a:r>
              <a:rPr lang="en-US" sz="2000" dirty="0" smtClean="0"/>
              <a:t>GCA</a:t>
            </a:r>
            <a:endParaRPr lang="el-GR" sz="2000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Πιο ελκυστικοί βιολογικοί παράγοντες (</a:t>
            </a:r>
            <a:r>
              <a:rPr lang="en-US" sz="2000" dirty="0" smtClean="0"/>
              <a:t>TCZ, UST</a:t>
            </a:r>
            <a:r>
              <a:rPr lang="el-GR" sz="2000" dirty="0" smtClean="0"/>
              <a:t>, </a:t>
            </a:r>
            <a:r>
              <a:rPr lang="en-US" sz="2000" dirty="0" smtClean="0"/>
              <a:t>ABA) </a:t>
            </a:r>
            <a:r>
              <a:rPr lang="el-GR" sz="2000" dirty="0" smtClean="0"/>
              <a:t>για τη νόσο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7981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643570" y="5715016"/>
            <a:ext cx="35004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Samson</a:t>
            </a:r>
            <a:r>
              <a:rPr lang="el-GR" sz="1200" dirty="0" smtClean="0"/>
              <a:t> </a:t>
            </a:r>
            <a:r>
              <a:rPr lang="en-US" sz="1200" dirty="0" smtClean="0"/>
              <a:t>et al, </a:t>
            </a:r>
            <a:r>
              <a:rPr lang="en-US" sz="1200" dirty="0" err="1" smtClean="0"/>
              <a:t>Eur</a:t>
            </a:r>
            <a:r>
              <a:rPr lang="en-US" sz="1200" dirty="0" smtClean="0"/>
              <a:t> J of Internal Medicine,2018</a:t>
            </a:r>
          </a:p>
          <a:p>
            <a:r>
              <a:rPr lang="en-US" sz="1200" dirty="0" err="1" smtClean="0"/>
              <a:t>Sammel</a:t>
            </a:r>
            <a:r>
              <a:rPr lang="en-US" sz="1200" dirty="0" smtClean="0"/>
              <a:t> et al, </a:t>
            </a:r>
            <a:r>
              <a:rPr lang="en-US" sz="1200" dirty="0" err="1" smtClean="0"/>
              <a:t>Curr</a:t>
            </a:r>
            <a:r>
              <a:rPr lang="en-US" sz="1200" dirty="0" smtClean="0"/>
              <a:t> Op, 2018</a:t>
            </a:r>
          </a:p>
          <a:p>
            <a:r>
              <a:rPr lang="en-US" sz="1200" dirty="0" err="1" smtClean="0"/>
              <a:t>Mayrbauerl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Clin</a:t>
            </a:r>
            <a:r>
              <a:rPr lang="en-US" sz="1200" dirty="0" smtClean="0"/>
              <a:t> Rheum, 2007</a:t>
            </a:r>
          </a:p>
          <a:p>
            <a:r>
              <a:rPr lang="en-US" sz="1200" dirty="0" smtClean="0"/>
              <a:t>Bhatia et al. ARD 2005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l-GR" sz="1400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357158" y="4929198"/>
            <a:ext cx="7643866" cy="2143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Rituximab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TA: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9 </a:t>
            </a:r>
            <a:r>
              <a:rPr lang="en-US" sz="2000" dirty="0" smtClean="0"/>
              <a:t>case reports</a:t>
            </a:r>
            <a:r>
              <a:rPr lang="en-US" sz="2000" b="1" dirty="0" smtClean="0"/>
              <a:t>,  8/9 </a:t>
            </a:r>
            <a:r>
              <a:rPr lang="el-GR" sz="2000" dirty="0" smtClean="0"/>
              <a:t>αρχική απόκριση, ελλιπές </a:t>
            </a:r>
            <a:r>
              <a:rPr lang="en-US" sz="2000" dirty="0" smtClean="0"/>
              <a:t>follow up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1 retrospective </a:t>
            </a:r>
            <a:r>
              <a:rPr lang="el-GR" sz="2000" b="1" dirty="0" smtClean="0"/>
              <a:t>μελέτη με 7 περιπτώσεις</a:t>
            </a:r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70C0"/>
                </a:solidFill>
              </a:rPr>
              <a:t>Πιθανή θεραπευτική επιλογή σε ανθεκτική ΤΑ σε </a:t>
            </a:r>
            <a:r>
              <a:rPr lang="en-US" sz="2000" b="1" dirty="0" err="1" smtClean="0">
                <a:solidFill>
                  <a:srgbClr val="0070C0"/>
                </a:solidFill>
              </a:rPr>
              <a:t>cDMARDs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l-GR" sz="2000" b="1" dirty="0" smtClean="0">
                <a:solidFill>
                  <a:srgbClr val="0070C0"/>
                </a:solidFill>
              </a:rPr>
              <a:t>και </a:t>
            </a:r>
            <a:r>
              <a:rPr lang="en-US" sz="2000" b="1" dirty="0" err="1" smtClean="0">
                <a:solidFill>
                  <a:srgbClr val="0070C0"/>
                </a:solidFill>
              </a:rPr>
              <a:t>bDMARDs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l-GR" sz="2000" b="1" dirty="0" smtClean="0">
                <a:solidFill>
                  <a:srgbClr val="0070C0"/>
                </a:solidFill>
              </a:rPr>
              <a:t>και όχι ως 1</a:t>
            </a:r>
            <a:r>
              <a:rPr lang="el-GR" sz="2000" b="1" baseline="30000" dirty="0" smtClean="0">
                <a:solidFill>
                  <a:srgbClr val="0070C0"/>
                </a:solidFill>
              </a:rPr>
              <a:t>ος</a:t>
            </a:r>
            <a:r>
              <a:rPr lang="el-GR" sz="2000" b="1" dirty="0" smtClean="0">
                <a:solidFill>
                  <a:srgbClr val="0070C0"/>
                </a:solidFill>
              </a:rPr>
              <a:t> βιολογικός</a:t>
            </a:r>
            <a:r>
              <a:rPr lang="en-US" sz="2000" b="1" dirty="0" smtClean="0">
                <a:solidFill>
                  <a:srgbClr val="0070C0"/>
                </a:solidFill>
              </a:rPr>
              <a:t>???</a:t>
            </a:r>
            <a:endParaRPr lang="el-GR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err="1" smtClean="0">
                <a:solidFill>
                  <a:srgbClr val="0070C0"/>
                </a:solidFill>
              </a:rPr>
              <a:t>Πλασμαβλάστες</a:t>
            </a:r>
            <a:r>
              <a:rPr lang="el-GR" sz="2000" b="1" dirty="0" smtClean="0">
                <a:solidFill>
                  <a:srgbClr val="0070C0"/>
                </a:solidFill>
              </a:rPr>
              <a:t>??? Ρόλος ως </a:t>
            </a:r>
            <a:r>
              <a:rPr lang="en-US" sz="2000" b="1" dirty="0" smtClean="0">
                <a:solidFill>
                  <a:srgbClr val="0070C0"/>
                </a:solidFill>
              </a:rPr>
              <a:t>“ disease activity biomarkers” </a:t>
            </a:r>
            <a:r>
              <a:rPr lang="el-GR" sz="2000" b="1" dirty="0" smtClean="0">
                <a:solidFill>
                  <a:srgbClr val="0070C0"/>
                </a:solidFill>
              </a:rPr>
              <a:t>στην επιλογή κατάλληλων υποψηφίων για </a:t>
            </a:r>
            <a:r>
              <a:rPr lang="en-US" sz="2000" b="1" dirty="0" smtClean="0">
                <a:solidFill>
                  <a:srgbClr val="0070C0"/>
                </a:solidFill>
              </a:rPr>
              <a:t>RTX???</a:t>
            </a:r>
            <a:endParaRPr lang="el-GR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92179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Στρογγυλεμένο ορθογώνιο"/>
          <p:cNvSpPr/>
          <p:nvPr/>
        </p:nvSpPr>
        <p:spPr>
          <a:xfrm>
            <a:off x="5929322" y="4572008"/>
            <a:ext cx="571504" cy="642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000760" y="3929066"/>
            <a:ext cx="500066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6500826" y="6500834"/>
            <a:ext cx="2643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Pazzola</a:t>
            </a:r>
            <a:r>
              <a:rPr lang="en-US" sz="1400" dirty="0" smtClean="0"/>
              <a:t> et al. Rheumatology, 2017 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Βιολογικοί παράγοντες: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Anakinra</a:t>
            </a:r>
            <a:r>
              <a:rPr lang="en-US" sz="2400" b="1" dirty="0" smtClean="0"/>
              <a:t>:</a:t>
            </a:r>
            <a:endParaRPr lang="el-GR" sz="2400" b="1" dirty="0" smtClean="0"/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 </a:t>
            </a:r>
            <a:r>
              <a:rPr lang="en-US" sz="2400" dirty="0" smtClean="0"/>
              <a:t>3 </a:t>
            </a:r>
            <a:r>
              <a:rPr lang="el-GR" sz="2400" dirty="0" smtClean="0"/>
              <a:t>περιπτώσεις</a:t>
            </a:r>
            <a:r>
              <a:rPr lang="en-US" sz="2400" dirty="0" smtClean="0"/>
              <a:t> </a:t>
            </a:r>
            <a:r>
              <a:rPr lang="el-GR" sz="2400" dirty="0" smtClean="0"/>
              <a:t>ανθεκτικής </a:t>
            </a:r>
            <a:r>
              <a:rPr lang="en-US" sz="2400" dirty="0" smtClean="0"/>
              <a:t>GCA</a:t>
            </a:r>
            <a:endParaRPr lang="el-GR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Phase III </a:t>
            </a:r>
            <a:r>
              <a:rPr lang="el-GR" sz="2400" dirty="0" smtClean="0"/>
              <a:t>μελέτη σε εξέλιξη </a:t>
            </a:r>
            <a:r>
              <a:rPr lang="el-GR" sz="1900" dirty="0" smtClean="0"/>
              <a:t>( </a:t>
            </a:r>
            <a:r>
              <a:rPr lang="en-US" sz="1900" dirty="0" smtClean="0"/>
              <a:t>NCT02902731)</a:t>
            </a:r>
            <a:endParaRPr lang="el-GR" sz="2400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Χωρίς βιβλιογραφικές αναφορές για ΤΑ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Gevokizumab</a:t>
            </a:r>
            <a:r>
              <a:rPr lang="el-GR" sz="2400" b="1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recombinant humanized IL1-</a:t>
            </a:r>
            <a:r>
              <a:rPr lang="el-GR" sz="2400" dirty="0" smtClean="0"/>
              <a:t>β </a:t>
            </a:r>
            <a:r>
              <a:rPr lang="en-US" sz="2400" dirty="0" smtClean="0"/>
              <a:t>antibody)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Σε εξέλιξη μελέτη για </a:t>
            </a:r>
            <a:r>
              <a:rPr lang="en-US" sz="2400" dirty="0" smtClean="0"/>
              <a:t>GCA </a:t>
            </a:r>
            <a:r>
              <a:rPr lang="en-US" sz="1800" dirty="0" smtClean="0"/>
              <a:t>(European Clinical Trials Database</a:t>
            </a:r>
          </a:p>
          <a:p>
            <a:pPr>
              <a:buNone/>
            </a:pPr>
            <a:r>
              <a:rPr lang="en-US" sz="1800" dirty="0" smtClean="0"/>
              <a:t>identifier 2013–002778–38)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Χωρίς βιβλιογραφικές αναφορές για ΤΑ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Baricitinib</a:t>
            </a:r>
            <a:r>
              <a:rPr lang="en-US" sz="2400" b="1" dirty="0" smtClean="0"/>
              <a:t> ( JAK ½ inhibitor)</a:t>
            </a:r>
            <a:r>
              <a:rPr lang="en-US" sz="2400" dirty="0" smtClean="0"/>
              <a:t>:  </a:t>
            </a:r>
            <a:r>
              <a:rPr lang="el-GR" sz="2400" dirty="0" smtClean="0"/>
              <a:t>Σε εξέλιξη μελέτη στην ανθεκτική </a:t>
            </a:r>
            <a:r>
              <a:rPr lang="en-US" sz="2400" dirty="0" smtClean="0"/>
              <a:t>GCA</a:t>
            </a:r>
            <a:r>
              <a:rPr lang="en-US" sz="1800" dirty="0" smtClean="0"/>
              <a:t>(ClinicalTrials.gov Identifier:</a:t>
            </a:r>
            <a:r>
              <a:rPr lang="en-US" sz="1800" i="1" dirty="0" smtClean="0"/>
              <a:t>NCT03026504).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pPr>
              <a:buNone/>
            </a:pP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857884" y="6215082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Samson et al. </a:t>
            </a:r>
            <a:r>
              <a:rPr lang="en-US" sz="1400" dirty="0" err="1" smtClean="0"/>
              <a:t>Eur</a:t>
            </a:r>
            <a:r>
              <a:rPr lang="en-US" sz="1400" dirty="0" smtClean="0"/>
              <a:t> J. of Int. Med, 2017</a:t>
            </a:r>
          </a:p>
          <a:p>
            <a:r>
              <a:rPr lang="en-US" sz="1400" dirty="0" err="1" smtClean="0"/>
              <a:t>Sammel</a:t>
            </a:r>
            <a:r>
              <a:rPr lang="en-US" sz="1400" dirty="0" smtClean="0"/>
              <a:t> et al. </a:t>
            </a:r>
            <a:r>
              <a:rPr lang="en-US" sz="1400" dirty="0" err="1" smtClean="0"/>
              <a:t>Curr</a:t>
            </a:r>
            <a:r>
              <a:rPr lang="en-US" sz="1400" dirty="0" smtClean="0"/>
              <a:t> Op, 2018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LLVs: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Πιθανός θεραπευτικός αλγόριθμος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6715172" cy="508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215074" y="6550223"/>
            <a:ext cx="292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Samson et al. </a:t>
            </a:r>
            <a:r>
              <a:rPr lang="en-US" sz="1400" dirty="0" err="1" smtClean="0"/>
              <a:t>Eur</a:t>
            </a:r>
            <a:r>
              <a:rPr lang="en-US" sz="1400" dirty="0" smtClean="0"/>
              <a:t> J of </a:t>
            </a:r>
            <a:r>
              <a:rPr lang="en-US" sz="1400" dirty="0" err="1" smtClean="0"/>
              <a:t>Int</a:t>
            </a:r>
            <a:r>
              <a:rPr lang="en-US" sz="1400" dirty="0" smtClean="0"/>
              <a:t> Med, 2017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Συμπληρωματικές θεραπείες: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Ασπιρίνη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 smtClean="0"/>
          </a:p>
          <a:p>
            <a:pPr>
              <a:buNone/>
            </a:pPr>
            <a:endParaRPr lang="el-GR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78" y="3786190"/>
            <a:ext cx="7056487" cy="100013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532118"/>
            <a:ext cx="5922761" cy="16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429388" y="614364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ARD , 2009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Στεροειδή και </a:t>
            </a:r>
            <a:r>
              <a:rPr lang="en-US" sz="2800" b="1" dirty="0" smtClean="0">
                <a:solidFill>
                  <a:srgbClr val="C00000"/>
                </a:solidFill>
              </a:rPr>
              <a:t>LVVs ( GCA/TA):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Θεραπεία εκλογής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786314" y="1643050"/>
            <a:ext cx="4041775" cy="63976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649898"/>
            <a:ext cx="2928958" cy="100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358980"/>
            <a:ext cx="3500430" cy="93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56153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4488"/>
            <a:ext cx="57745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0" y="4000504"/>
            <a:ext cx="3643306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5643538" y="3500438"/>
            <a:ext cx="3500462" cy="8572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500034" y="6519446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ARD, 2009</a:t>
            </a:r>
            <a:endParaRPr lang="el-GR" sz="1600" dirty="0"/>
          </a:p>
        </p:txBody>
      </p:sp>
      <p:sp>
        <p:nvSpPr>
          <p:cNvPr id="15" name="14 - TextBox"/>
          <p:cNvSpPr txBox="1"/>
          <p:nvPr/>
        </p:nvSpPr>
        <p:spPr>
          <a:xfrm>
            <a:off x="6715076" y="6519446"/>
            <a:ext cx="242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Rheumatology, 2010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Συμπληρωματικές θεραπείες: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Ασπιρίνη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sz="2000" b="1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 smtClean="0"/>
          </a:p>
          <a:p>
            <a:pPr>
              <a:buNone/>
            </a:pPr>
            <a:endParaRPr lang="el-GR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62" y="1311792"/>
            <a:ext cx="6009722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763598"/>
            <a:ext cx="2746557" cy="609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58"/>
            <a:ext cx="5905541" cy="95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3" y="3907908"/>
            <a:ext cx="5857917" cy="8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072074"/>
            <a:ext cx="581285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143108" y="2500306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Autoimmunity Reviews, 2014</a:t>
            </a:r>
            <a:endParaRPr lang="el-GR" sz="1400" dirty="0"/>
          </a:p>
        </p:txBody>
      </p:sp>
      <p:sp>
        <p:nvSpPr>
          <p:cNvPr id="10" name="9 - Ορθογώνιο"/>
          <p:cNvSpPr/>
          <p:nvPr/>
        </p:nvSpPr>
        <p:spPr>
          <a:xfrm>
            <a:off x="642910" y="6072206"/>
            <a:ext cx="4779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</a:rPr>
              <a:t>EULAR </a:t>
            </a:r>
            <a:r>
              <a:rPr lang="en-US" sz="2400" b="1" smtClean="0">
                <a:solidFill>
                  <a:srgbClr val="C00000"/>
                </a:solidFill>
              </a:rPr>
              <a:t>2018 recommendations???</a:t>
            </a:r>
            <a:endParaRPr lang="el-GR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Συμπεράσματα: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b="1" dirty="0" smtClean="0"/>
              <a:t>Στεροειδή εξακολουθούν να είναι 1</a:t>
            </a:r>
            <a:r>
              <a:rPr lang="el-GR" sz="2400" b="1" baseline="30000" dirty="0" smtClean="0"/>
              <a:t>ης</a:t>
            </a:r>
            <a:r>
              <a:rPr lang="el-GR" sz="2400" b="1" dirty="0" smtClean="0"/>
              <a:t> γραμμής θεραπεία</a:t>
            </a:r>
            <a:r>
              <a:rPr lang="en-US" sz="2400" b="1" dirty="0" smtClean="0"/>
              <a:t> </a:t>
            </a:r>
            <a:r>
              <a:rPr lang="el-GR" sz="2400" b="1" dirty="0" smtClean="0"/>
              <a:t>στις </a:t>
            </a:r>
            <a:r>
              <a:rPr lang="en-US" sz="2400" b="1" dirty="0" smtClean="0"/>
              <a:t>LVVs</a:t>
            </a:r>
            <a:endParaRPr lang="el-GR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TCZ </a:t>
            </a:r>
            <a:r>
              <a:rPr lang="el-GR" sz="2400" b="1" dirty="0" smtClean="0"/>
              <a:t>σε συνδυασμό</a:t>
            </a:r>
            <a:r>
              <a:rPr lang="en-US" sz="2400" b="1" dirty="0" smtClean="0"/>
              <a:t> </a:t>
            </a:r>
            <a:r>
              <a:rPr lang="el-GR" sz="2400" b="1" dirty="0" smtClean="0"/>
              <a:t>με</a:t>
            </a:r>
            <a:r>
              <a:rPr lang="en-US" sz="2400" b="1" dirty="0" smtClean="0"/>
              <a:t> GCs</a:t>
            </a:r>
            <a:r>
              <a:rPr lang="el-GR" sz="2400" b="1" dirty="0" smtClean="0"/>
              <a:t> η 1</a:t>
            </a:r>
            <a:r>
              <a:rPr lang="el-GR" sz="2400" b="1" baseline="30000" dirty="0" smtClean="0"/>
              <a:t>η</a:t>
            </a:r>
            <a:r>
              <a:rPr lang="el-GR" sz="2400" b="1" dirty="0" smtClean="0"/>
              <a:t> εγκεκριμένη βιολογική θεραπεία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b="1" dirty="0" smtClean="0"/>
              <a:t>Μεγαλύτερο </a:t>
            </a:r>
            <a:r>
              <a:rPr lang="en-US" sz="1800" b="1" dirty="0" smtClean="0"/>
              <a:t>efficacy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b="1" dirty="0" smtClean="0"/>
              <a:t>Steroid sparing effect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b="1" dirty="0" smtClean="0"/>
              <a:t>Αναγκαία περισσότερα δεδομένα για την ορθή χρήση του </a:t>
            </a:r>
            <a:r>
              <a:rPr lang="en-US" sz="2400" b="1" dirty="0" smtClean="0"/>
              <a:t>TCZ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“Mechanism based” </a:t>
            </a:r>
            <a:r>
              <a:rPr lang="el-GR" sz="2400" b="1" dirty="0" smtClean="0"/>
              <a:t>δοκιμές  βιολογικών φαρμάκων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RCTs</a:t>
            </a:r>
            <a:r>
              <a:rPr lang="el-GR" sz="2400" b="1" dirty="0" smtClean="0"/>
              <a:t> για να διασαφηνιστεί ο ρόλος τους στη θεραπεία των </a:t>
            </a:r>
            <a:r>
              <a:rPr lang="en-US" sz="2400" b="1" dirty="0" smtClean="0"/>
              <a:t>LVVs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 Στεροειδή στις </a:t>
            </a:r>
            <a:r>
              <a:rPr lang="en-US" sz="2800" b="1" dirty="0" smtClean="0">
                <a:solidFill>
                  <a:srgbClr val="C00000"/>
                </a:solidFill>
              </a:rPr>
              <a:t>LLVs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Issues: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Απουσία υψηλής ποιότητας μελετών για την </a:t>
            </a:r>
            <a:r>
              <a:rPr lang="en-US" sz="2400" b="1" dirty="0" smtClean="0"/>
              <a:t>“optimal” </a:t>
            </a:r>
            <a:r>
              <a:rPr lang="el-GR" sz="2400" b="1" dirty="0" smtClean="0"/>
              <a:t> δόση, τρόπο χορήγησης, σχήμα </a:t>
            </a:r>
            <a:r>
              <a:rPr lang="en-US" sz="2400" b="1" dirty="0" smtClean="0"/>
              <a:t>tapering</a:t>
            </a:r>
          </a:p>
          <a:p>
            <a:pPr>
              <a:lnSpc>
                <a:spcPct val="150000"/>
              </a:lnSpc>
              <a:buNone/>
            </a:pPr>
            <a:endParaRPr lang="en-US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Όχι καλά καθορισμένο </a:t>
            </a:r>
            <a:r>
              <a:rPr lang="en-US" sz="2400" b="1" dirty="0" smtClean="0"/>
              <a:t>“ Standard of care” </a:t>
            </a:r>
            <a:r>
              <a:rPr lang="el-GR" sz="2400" b="1" dirty="0" smtClean="0"/>
              <a:t>για τη χρήση τους </a:t>
            </a:r>
            <a:r>
              <a:rPr lang="en-US" sz="2400" b="1" dirty="0" smtClean="0"/>
              <a:t> </a:t>
            </a:r>
            <a:r>
              <a:rPr lang="el-GR" sz="2400" b="1" dirty="0" smtClean="0"/>
              <a:t>στις </a:t>
            </a:r>
            <a:r>
              <a:rPr lang="en-US" sz="2400" b="1" dirty="0" smtClean="0"/>
              <a:t>LVVs</a:t>
            </a: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715008" y="635795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Buttgereit</a:t>
            </a:r>
            <a:r>
              <a:rPr lang="en-US" sz="1400" dirty="0" smtClean="0"/>
              <a:t> et al. Rheumatology, 2018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Στεροειδή στις </a:t>
            </a:r>
            <a:r>
              <a:rPr lang="en-US" sz="2800" b="1" dirty="0" smtClean="0">
                <a:solidFill>
                  <a:srgbClr val="C00000"/>
                </a:solidFill>
              </a:rPr>
              <a:t>LLVs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Issues: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Υψηλό ποσοστό υποτροπών νόσου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41 – 47% </a:t>
            </a:r>
            <a:r>
              <a:rPr lang="el-GR" sz="2000" dirty="0" smtClean="0"/>
              <a:t>σε σειρές και μελέτες παρατήρησης ασθενών με </a:t>
            </a:r>
            <a:r>
              <a:rPr lang="en-US" sz="2000" dirty="0" smtClean="0"/>
              <a:t>GCA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/>
              <a:t>50% </a:t>
            </a:r>
            <a:r>
              <a:rPr lang="el-GR" sz="2000" dirty="0" smtClean="0"/>
              <a:t>ασθενών με ΤΑ υπό </a:t>
            </a:r>
            <a:r>
              <a:rPr lang="el-GR" sz="2000" dirty="0" err="1" smtClean="0"/>
              <a:t>μονοθεραπεία</a:t>
            </a:r>
            <a:r>
              <a:rPr lang="el-GR" sz="2000" dirty="0" smtClean="0"/>
              <a:t> με </a:t>
            </a:r>
            <a:r>
              <a:rPr lang="en-US" sz="2000" dirty="0" smtClean="0"/>
              <a:t>GCs</a:t>
            </a:r>
            <a:endParaRPr lang="el-GR" sz="2000" b="1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 smtClean="0"/>
              <a:t>GiACTA</a:t>
            </a:r>
            <a:r>
              <a:rPr lang="en-US" sz="2400" b="1" dirty="0" smtClean="0"/>
              <a:t>: </a:t>
            </a:r>
          </a:p>
          <a:p>
            <a:pPr marL="85725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/>
              <a:t>33,3% </a:t>
            </a:r>
            <a:r>
              <a:rPr lang="el-GR" sz="2000" dirty="0" smtClean="0"/>
              <a:t>των ασθενών που έλαβαν </a:t>
            </a:r>
            <a:r>
              <a:rPr lang="en-US" sz="2000" dirty="0" smtClean="0"/>
              <a:t>GCs </a:t>
            </a:r>
            <a:r>
              <a:rPr lang="el-GR" sz="2000" dirty="0" smtClean="0"/>
              <a:t>για 52 εβδομάδες πέτυχε </a:t>
            </a:r>
            <a:r>
              <a:rPr lang="en-US" sz="2000" dirty="0" smtClean="0"/>
              <a:t>   “sustained remission”</a:t>
            </a:r>
            <a:endParaRPr lang="en-US" sz="2400" b="1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Μακροχρόνια χρήση στεροειδών σε υψηλές δόσεις</a:t>
            </a:r>
            <a:r>
              <a:rPr lang="en-US" sz="2400" b="1" dirty="0" smtClean="0">
                <a:solidFill>
                  <a:srgbClr val="C00000"/>
                </a:solidFill>
              </a:rPr>
              <a:t>!!!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715008" y="635795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5" name="4 - TextBox"/>
          <p:cNvSpPr txBox="1"/>
          <p:nvPr/>
        </p:nvSpPr>
        <p:spPr>
          <a:xfrm>
            <a:off x="5000596" y="5715016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Martinez-</a:t>
            </a:r>
            <a:r>
              <a:rPr lang="en-US" sz="1400" dirty="0" err="1" smtClean="0"/>
              <a:t>Lado</a:t>
            </a:r>
            <a:r>
              <a:rPr lang="en-US" sz="1400" dirty="0" smtClean="0"/>
              <a:t> et al. Baltimore ( Medicine), 2011</a:t>
            </a:r>
          </a:p>
          <a:p>
            <a:r>
              <a:rPr lang="en-US" sz="1400" dirty="0" smtClean="0"/>
              <a:t>Proven et al. Arthritis Rheum, 2003</a:t>
            </a:r>
          </a:p>
          <a:p>
            <a:r>
              <a:rPr lang="en-US" sz="1400" dirty="0" smtClean="0"/>
              <a:t>Stone et al. NEJM, 2017</a:t>
            </a:r>
          </a:p>
          <a:p>
            <a:r>
              <a:rPr lang="en-US" sz="1400" dirty="0" err="1" smtClean="0"/>
              <a:t>Buttgereit</a:t>
            </a:r>
            <a:r>
              <a:rPr lang="en-US" sz="1400" dirty="0" smtClean="0"/>
              <a:t> et al. Rheumatology , 2018</a:t>
            </a:r>
          </a:p>
          <a:p>
            <a:r>
              <a:rPr lang="en-US" sz="1400" dirty="0" smtClean="0"/>
              <a:t>Hoffman et al. Arthritis Rheum, 1994</a:t>
            </a:r>
          </a:p>
          <a:p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07791"/>
            <a:ext cx="7286676" cy="475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6581775"/>
            <a:ext cx="409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001056" cy="928670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Στεροειδή στις </a:t>
            </a:r>
            <a:r>
              <a:rPr lang="en-US" sz="2800" b="1" dirty="0" smtClean="0">
                <a:solidFill>
                  <a:srgbClr val="C00000"/>
                </a:solidFill>
              </a:rPr>
              <a:t>LLVs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Issues: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42910" y="1285860"/>
            <a:ext cx="7858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Παρενέργειες από τη χρήση </a:t>
            </a:r>
            <a:r>
              <a:rPr lang="en-US" dirty="0" smtClean="0"/>
              <a:t>GCs </a:t>
            </a:r>
            <a:r>
              <a:rPr lang="el-GR" dirty="0" smtClean="0"/>
              <a:t>εμφάνισε το </a:t>
            </a:r>
            <a:r>
              <a:rPr lang="el-GR" sz="2400" b="1" dirty="0" smtClean="0">
                <a:solidFill>
                  <a:srgbClr val="C00000"/>
                </a:solidFill>
              </a:rPr>
              <a:t>86%  </a:t>
            </a:r>
            <a:r>
              <a:rPr lang="el-GR" dirty="0" smtClean="0"/>
              <a:t>των ασθενών σε μελέτη παρατήρησης 120 ατόμων με </a:t>
            </a:r>
            <a:r>
              <a:rPr lang="en-US" dirty="0" smtClean="0"/>
              <a:t>GCA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500694" y="1785926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Proven et al. Arthritis Rheum, 2003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Συνθετικά </a:t>
            </a:r>
            <a:r>
              <a:rPr lang="en-US" sz="2800" b="1" dirty="0" smtClean="0">
                <a:solidFill>
                  <a:srgbClr val="C00000"/>
                </a:solidFill>
              </a:rPr>
              <a:t>DMARDs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MTX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b="1" dirty="0" smtClean="0"/>
              <a:t>GCA: </a:t>
            </a:r>
            <a:r>
              <a:rPr lang="el-GR" sz="2000" b="1" dirty="0" err="1" smtClean="0"/>
              <a:t>Μετανάλυση</a:t>
            </a:r>
            <a:r>
              <a:rPr lang="el-GR" sz="2000" b="1" dirty="0" smtClean="0"/>
              <a:t> 3 </a:t>
            </a:r>
            <a:r>
              <a:rPr lang="en-US" sz="2000" b="1" dirty="0" smtClean="0"/>
              <a:t>RCTs: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000" b="1" dirty="0" smtClean="0"/>
              <a:t>(7,5 – 15mg): </a:t>
            </a:r>
            <a:r>
              <a:rPr lang="el-GR" sz="2000" b="1" dirty="0" smtClean="0"/>
              <a:t>μείωση του ρίσκου 1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υποτροπής κατά </a:t>
            </a:r>
            <a:r>
              <a:rPr lang="el-GR" sz="2000" b="1" dirty="0" smtClean="0">
                <a:solidFill>
                  <a:srgbClr val="FF0000"/>
                </a:solidFill>
              </a:rPr>
              <a:t>35%</a:t>
            </a:r>
            <a:r>
              <a:rPr lang="el-GR" sz="2000" b="1" dirty="0" smtClean="0"/>
              <a:t> και της 2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κατά </a:t>
            </a:r>
            <a:r>
              <a:rPr lang="el-GR" sz="2000" b="1" dirty="0" smtClean="0">
                <a:solidFill>
                  <a:srgbClr val="FF0000"/>
                </a:solidFill>
              </a:rPr>
              <a:t>51%</a:t>
            </a:r>
            <a:r>
              <a:rPr lang="el-GR" sz="2000" b="1" dirty="0" smtClean="0"/>
              <a:t> )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l-GR" sz="2000" b="1" dirty="0" smtClean="0"/>
              <a:t>Μείωση της αθροιστικής δόσης </a:t>
            </a:r>
            <a:r>
              <a:rPr lang="en-US" sz="2000" b="1" dirty="0" smtClean="0"/>
              <a:t>GCs </a:t>
            </a:r>
            <a:r>
              <a:rPr lang="el-GR" sz="2000" b="1" dirty="0" smtClean="0"/>
              <a:t>χωρίς ωστόσο ελάττωση παρενεργειών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000" b="1" dirty="0" smtClean="0"/>
              <a:t>Late effect ( 24-36 </a:t>
            </a:r>
            <a:r>
              <a:rPr lang="el-GR" sz="2000" b="1" dirty="0" smtClean="0"/>
              <a:t>εβδομάδες)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l-GR" sz="2000" b="1" dirty="0" smtClean="0"/>
              <a:t>Δεν έχουν μελετηθεί επαρκώς δόσεις 20-25 </a:t>
            </a:r>
            <a:r>
              <a:rPr lang="en-US" sz="2000" b="1" dirty="0" smtClean="0"/>
              <a:t>mg/week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Θεραπευτική επιλογή σε: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C00000"/>
                </a:solidFill>
              </a:rPr>
              <a:t>Υποτροπιάζουσα νόσο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C00000"/>
                </a:solidFill>
              </a:rPr>
              <a:t>Υψηλού κινδύνου ασθενείς για </a:t>
            </a:r>
            <a:r>
              <a:rPr lang="en-US" sz="2000" b="1" dirty="0" smtClean="0">
                <a:solidFill>
                  <a:srgbClr val="C00000"/>
                </a:solidFill>
              </a:rPr>
              <a:t>GC related SE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286380" y="628652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Mahr</a:t>
            </a:r>
            <a:r>
              <a:rPr lang="en-US" sz="1400" dirty="0" smtClean="0"/>
              <a:t> et al. Arthritis Rheum, 2006</a:t>
            </a:r>
          </a:p>
          <a:p>
            <a:r>
              <a:rPr lang="en-US" sz="1400" dirty="0" err="1" smtClean="0"/>
              <a:t>Muratore</a:t>
            </a:r>
            <a:r>
              <a:rPr lang="en-US" sz="1400" dirty="0" smtClean="0"/>
              <a:t> et al. Exp Rev of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Immun</a:t>
            </a:r>
            <a:r>
              <a:rPr lang="en-US" sz="1400" dirty="0" smtClean="0"/>
              <a:t>, 2016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Συνθετικά </a:t>
            </a:r>
            <a:r>
              <a:rPr lang="en-US" sz="2800" b="1" dirty="0" smtClean="0">
                <a:solidFill>
                  <a:srgbClr val="C00000"/>
                </a:solidFill>
              </a:rPr>
              <a:t>DMARDs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MTX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b="1" dirty="0" smtClean="0"/>
              <a:t>TA:</a:t>
            </a:r>
          </a:p>
          <a:p>
            <a:pPr>
              <a:buFont typeface="Wingdings" pitchFamily="2" charset="2"/>
              <a:buChar char="ü"/>
            </a:pPr>
            <a:r>
              <a:rPr lang="el-GR" sz="2400" b="1" dirty="0" smtClean="0"/>
              <a:t>Περιορισμένα δεδομένα </a:t>
            </a:r>
            <a:r>
              <a:rPr lang="en-US" sz="2400" b="1" dirty="0" smtClean="0"/>
              <a:t>(open label + case series)</a:t>
            </a:r>
          </a:p>
          <a:p>
            <a:pPr>
              <a:buFont typeface="Wingdings" pitchFamily="2" charset="2"/>
              <a:buChar char="ü"/>
            </a:pPr>
            <a:r>
              <a:rPr lang="el-GR" sz="2400" b="1" dirty="0" smtClean="0"/>
              <a:t>Σε 16 </a:t>
            </a:r>
            <a:r>
              <a:rPr lang="en-US" sz="2400" b="1" dirty="0" smtClean="0"/>
              <a:t>pts MTX+ GCs:</a:t>
            </a:r>
            <a:endParaRPr lang="el-GR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81% </a:t>
            </a:r>
            <a:r>
              <a:rPr lang="el-GR" sz="2000" b="1" dirty="0" smtClean="0"/>
              <a:t>ύφεση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50% </a:t>
            </a:r>
            <a:r>
              <a:rPr lang="el-GR" sz="2000" b="1" dirty="0" smtClean="0"/>
              <a:t>χωρίς υποτροπή σε 18 μήνες</a:t>
            </a:r>
          </a:p>
          <a:p>
            <a:pPr>
              <a:buNone/>
            </a:pPr>
            <a:endParaRPr lang="el-GR" sz="24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5357818" y="6429396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Hoffman et al. Arthritis &amp;Rheum, 1994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4257</TotalTime>
  <Words>2135</Words>
  <Application>Microsoft Office PowerPoint</Application>
  <PresentationFormat>Προβολή στην οθόνη (4:3)</PresentationFormat>
  <Paragraphs>338</Paragraphs>
  <Slides>41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Θέμα του Office</vt:lpstr>
      <vt:lpstr>Αγγειίτιδες μεγάλων αγγείων: Τι άλλαξε στη θεραπεία </vt:lpstr>
      <vt:lpstr>Διαφάνεια 2</vt:lpstr>
      <vt:lpstr>Στεροειδή και LVVs ( GCA/TA):  Θεραπεία εκλογής</vt:lpstr>
      <vt:lpstr>Στεροειδή και LVVs ( GCA/TA):  Θεραπεία εκλογής</vt:lpstr>
      <vt:lpstr> Στεροειδή στις LLVs Issues:</vt:lpstr>
      <vt:lpstr>Στεροειδή στις LLVs Issues:</vt:lpstr>
      <vt:lpstr>Στεροειδή στις LLVs Issues:</vt:lpstr>
      <vt:lpstr>Συνθετικά DMARDs : MTX</vt:lpstr>
      <vt:lpstr>Συνθετικά DMARDs : MTX</vt:lpstr>
      <vt:lpstr>Συνθετικά DMARDs</vt:lpstr>
      <vt:lpstr>Συνθετικά DMARDs:</vt:lpstr>
      <vt:lpstr>Βιολογικά DMARDs: TNF –inhibitors GCA</vt:lpstr>
      <vt:lpstr>Βιολογικά DMARDs: TNF –inhibitors: TA</vt:lpstr>
      <vt:lpstr>Βιολογικά DMARDs TNF –inhibitors  TA:</vt:lpstr>
      <vt:lpstr>TNF-i και νεοδιαγνωσθείσα ΤΑ???</vt:lpstr>
      <vt:lpstr>Μείωση και απόσυρση TNF-i στην ΤΑ???</vt:lpstr>
      <vt:lpstr>“Mechanism based” θεραπευτικοί στόχοι</vt:lpstr>
      <vt:lpstr>Βιολογικοί παράγοντες: TCZ</vt:lpstr>
      <vt:lpstr>Βιολογικοί παράγοντες: TCZ: GCA GiACTA </vt:lpstr>
      <vt:lpstr>Διαφάνεια 20</vt:lpstr>
      <vt:lpstr>Time to 1st flare</vt:lpstr>
      <vt:lpstr>Έγκριση TCZ</vt:lpstr>
      <vt:lpstr>Βιολογικοί παράγοντες: TCZ: GCA </vt:lpstr>
      <vt:lpstr> Ερωτήματα προς απάντηση:  </vt:lpstr>
      <vt:lpstr>Βιολογικοί παράγοντες: TCZ: TA</vt:lpstr>
      <vt:lpstr>Βιολογικοί παράγοντες: Abatacept </vt:lpstr>
      <vt:lpstr>Βιολογικοί παράγοντες: Abatacept: GCA </vt:lpstr>
      <vt:lpstr>Βιολογικοί παράγοντες: Abatacept: GCA</vt:lpstr>
      <vt:lpstr>Βιολογικοί παράγοντες: Abatacept: TA</vt:lpstr>
      <vt:lpstr>Βιολογικοί παράγοντες: Ustekinumab</vt:lpstr>
      <vt:lpstr>Βιολογικοί παράγοντες: Ustekinumab GCA:</vt:lpstr>
      <vt:lpstr>Βιολογικοί παράγοντες: Ustekinumab GCA:</vt:lpstr>
      <vt:lpstr>Βιολογικοί παράγοντες: Ustekinumab GCA:</vt:lpstr>
      <vt:lpstr>Βιολογικοί παράγοντες: Ustekinumab TA:</vt:lpstr>
      <vt:lpstr>Βιολογικοί παράγοντες: Rituximab GCA:</vt:lpstr>
      <vt:lpstr>Βιολογικοί παράγοντες: Rituximab TA:</vt:lpstr>
      <vt:lpstr>Βιολογικοί παράγοντες:  </vt:lpstr>
      <vt:lpstr>LLVs: Πιθανός θεραπευτικός αλγόριθμος</vt:lpstr>
      <vt:lpstr>Συμπληρωματικές θεραπείες: Ασπιρίνη</vt:lpstr>
      <vt:lpstr>Συμπληρωματικές θεραπείες: Ασπιρίνη</vt:lpstr>
      <vt:lpstr>Συμπεράσματα: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Αγγειίτιδες μεγάλων αγγείων: Τι άλλαξε στη θεραπεία </dc:title>
  <dc:creator>Ioannis</dc:creator>
  <cp:lastModifiedBy>Ioannis</cp:lastModifiedBy>
  <cp:revision>517</cp:revision>
  <dcterms:created xsi:type="dcterms:W3CDTF">2018-09-26T13:34:22Z</dcterms:created>
  <dcterms:modified xsi:type="dcterms:W3CDTF">2018-11-09T10:05:17Z</dcterms:modified>
</cp:coreProperties>
</file>